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40"/>
  </p:normalViewPr>
  <p:slideViewPr>
    <p:cSldViewPr snapToGrid="0">
      <p:cViewPr varScale="1">
        <p:scale>
          <a:sx n="111" d="100"/>
          <a:sy n="111" d="100"/>
        </p:scale>
        <p:origin x="7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2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2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94B3B-E284-47EF-A533-81307A65FE0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E1E890-B5AD-4D7C-8975-6AB3AC653F2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Objective:</a:t>
          </a:r>
          <a:endParaRPr lang="en-US"/>
        </a:p>
      </dgm:t>
    </dgm:pt>
    <dgm:pt modelId="{EB596199-DF7D-46AB-BCFF-2D63966946C0}" type="parTrans" cxnId="{C910D28D-AEE1-4AEC-AF66-C7D42083E911}">
      <dgm:prSet/>
      <dgm:spPr/>
      <dgm:t>
        <a:bodyPr/>
        <a:lstStyle/>
        <a:p>
          <a:endParaRPr lang="en-US"/>
        </a:p>
      </dgm:t>
    </dgm:pt>
    <dgm:pt modelId="{A6AD8E52-796F-464F-A8ED-99DF524AA680}" type="sibTrans" cxnId="{C910D28D-AEE1-4AEC-AF66-C7D42083E911}">
      <dgm:prSet/>
      <dgm:spPr/>
      <dgm:t>
        <a:bodyPr/>
        <a:lstStyle/>
        <a:p>
          <a:endParaRPr lang="en-US"/>
        </a:p>
      </dgm:t>
    </dgm:pt>
    <dgm:pt modelId="{754346FC-5009-4BCF-AF43-6C083CE1B7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Predict taxi fare amounts based on trip attributes and geospatial data.</a:t>
          </a:r>
          <a:endParaRPr lang="en-US"/>
        </a:p>
      </dgm:t>
    </dgm:pt>
    <dgm:pt modelId="{AFC13BC4-F48B-4799-A0B0-51C8D8915583}" type="parTrans" cxnId="{FEE347F9-9B10-416E-9133-49B85B3EFD49}">
      <dgm:prSet/>
      <dgm:spPr/>
      <dgm:t>
        <a:bodyPr/>
        <a:lstStyle/>
        <a:p>
          <a:endParaRPr lang="en-US"/>
        </a:p>
      </dgm:t>
    </dgm:pt>
    <dgm:pt modelId="{EE4877EA-76B4-4A09-8CEB-FA0B53E0CB7B}" type="sibTrans" cxnId="{FEE347F9-9B10-416E-9133-49B85B3EFD49}">
      <dgm:prSet/>
      <dgm:spPr/>
      <dgm:t>
        <a:bodyPr/>
        <a:lstStyle/>
        <a:p>
          <a:endParaRPr lang="en-US"/>
        </a:p>
      </dgm:t>
    </dgm:pt>
    <dgm:pt modelId="{2F1F3752-BA98-4273-8C3A-6C0A82B565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Model Selection:</a:t>
          </a:r>
          <a:endParaRPr lang="en-US"/>
        </a:p>
      </dgm:t>
    </dgm:pt>
    <dgm:pt modelId="{79996A1C-9FCA-41BA-9ECE-3830DD8B0BD4}" type="parTrans" cxnId="{9CB71550-81FA-46ED-A978-EC30F5DF2626}">
      <dgm:prSet/>
      <dgm:spPr/>
      <dgm:t>
        <a:bodyPr/>
        <a:lstStyle/>
        <a:p>
          <a:endParaRPr lang="en-US"/>
        </a:p>
      </dgm:t>
    </dgm:pt>
    <dgm:pt modelId="{2767217E-F94B-47FC-BF82-1E693FFF2217}" type="sibTrans" cxnId="{9CB71550-81FA-46ED-A978-EC30F5DF2626}">
      <dgm:prSet/>
      <dgm:spPr/>
      <dgm:t>
        <a:bodyPr/>
        <a:lstStyle/>
        <a:p>
          <a:endParaRPr lang="en-US"/>
        </a:p>
      </dgm:t>
    </dgm:pt>
    <dgm:pt modelId="{7AE1EB4B-D30C-48C5-828A-E55254CE45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Linear Regression chosen for simplicity and interpretability.</a:t>
          </a:r>
          <a:endParaRPr lang="en-US"/>
        </a:p>
      </dgm:t>
    </dgm:pt>
    <dgm:pt modelId="{E31BFEE0-C76D-471C-89C0-C9D383731865}" type="parTrans" cxnId="{532B06C3-4CC6-4234-BF8D-38FDC3A24859}">
      <dgm:prSet/>
      <dgm:spPr/>
      <dgm:t>
        <a:bodyPr/>
        <a:lstStyle/>
        <a:p>
          <a:endParaRPr lang="en-US"/>
        </a:p>
      </dgm:t>
    </dgm:pt>
    <dgm:pt modelId="{2D3F53B5-62F2-4D6F-B3A8-49ABC92F46D1}" type="sibTrans" cxnId="{532B06C3-4CC6-4234-BF8D-38FDC3A24859}">
      <dgm:prSet/>
      <dgm:spPr/>
      <dgm:t>
        <a:bodyPr/>
        <a:lstStyle/>
        <a:p>
          <a:endParaRPr lang="en-US"/>
        </a:p>
      </dgm:t>
    </dgm:pt>
    <dgm:pt modelId="{3ED7A71B-EB50-43C5-A1AA-0D7B30A23F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Future scope for exploring advanced models.</a:t>
          </a:r>
          <a:endParaRPr lang="en-US"/>
        </a:p>
      </dgm:t>
    </dgm:pt>
    <dgm:pt modelId="{FC64FE52-D21D-405F-903B-90B744319F71}" type="parTrans" cxnId="{131D521F-4CFF-4E51-BCBD-EEE62813CD16}">
      <dgm:prSet/>
      <dgm:spPr/>
      <dgm:t>
        <a:bodyPr/>
        <a:lstStyle/>
        <a:p>
          <a:endParaRPr lang="en-US"/>
        </a:p>
      </dgm:t>
    </dgm:pt>
    <dgm:pt modelId="{2BA24E2F-8668-434E-8D23-FA35CB87B084}" type="sibTrans" cxnId="{131D521F-4CFF-4E51-BCBD-EEE62813CD16}">
      <dgm:prSet/>
      <dgm:spPr/>
      <dgm:t>
        <a:bodyPr/>
        <a:lstStyle/>
        <a:p>
          <a:endParaRPr lang="en-US"/>
        </a:p>
      </dgm:t>
    </dgm:pt>
    <dgm:pt modelId="{D67149F3-1051-4B1F-8E1A-079E5453FC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Data Preparation:</a:t>
          </a:r>
          <a:endParaRPr lang="en-US"/>
        </a:p>
      </dgm:t>
    </dgm:pt>
    <dgm:pt modelId="{4764EED8-E6D1-4911-8E05-CE5DA3EB01F1}" type="parTrans" cxnId="{C4BE9129-86B6-49E1-8DAF-CE45132F5CD4}">
      <dgm:prSet/>
      <dgm:spPr/>
      <dgm:t>
        <a:bodyPr/>
        <a:lstStyle/>
        <a:p>
          <a:endParaRPr lang="en-US"/>
        </a:p>
      </dgm:t>
    </dgm:pt>
    <dgm:pt modelId="{79CC7ACC-3D32-474C-A9C1-329EBA7A102E}" type="sibTrans" cxnId="{C4BE9129-86B6-49E1-8DAF-CE45132F5CD4}">
      <dgm:prSet/>
      <dgm:spPr/>
      <dgm:t>
        <a:bodyPr/>
        <a:lstStyle/>
        <a:p>
          <a:endParaRPr lang="en-US"/>
        </a:p>
      </dgm:t>
    </dgm:pt>
    <dgm:pt modelId="{31AFC4F8-0357-4E2B-978A-4F78387A58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Features combined into a unified vector.</a:t>
          </a:r>
          <a:endParaRPr lang="en-US"/>
        </a:p>
      </dgm:t>
    </dgm:pt>
    <dgm:pt modelId="{B615A7C5-B89F-4711-8F82-059236BD9D4C}" type="parTrans" cxnId="{096AF240-4C98-4784-A974-AE45F5D8C46B}">
      <dgm:prSet/>
      <dgm:spPr/>
      <dgm:t>
        <a:bodyPr/>
        <a:lstStyle/>
        <a:p>
          <a:endParaRPr lang="en-US"/>
        </a:p>
      </dgm:t>
    </dgm:pt>
    <dgm:pt modelId="{227CA0C2-656D-4070-8919-5063B700E333}" type="sibTrans" cxnId="{096AF240-4C98-4784-A974-AE45F5D8C46B}">
      <dgm:prSet/>
      <dgm:spPr/>
      <dgm:t>
        <a:bodyPr/>
        <a:lstStyle/>
        <a:p>
          <a:endParaRPr lang="en-US"/>
        </a:p>
      </dgm:t>
    </dgm:pt>
    <dgm:pt modelId="{0B0A29D0-1FA5-45FA-ABD0-5646531C90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Dataset split into training (80%) and testing (20%) sets.</a:t>
          </a:r>
          <a:endParaRPr lang="en-US"/>
        </a:p>
      </dgm:t>
    </dgm:pt>
    <dgm:pt modelId="{AB85E96E-528B-49C9-B8A6-52AA48F9FDD0}" type="parTrans" cxnId="{362803E2-F35E-48B9-AC1D-B72056F135F9}">
      <dgm:prSet/>
      <dgm:spPr/>
      <dgm:t>
        <a:bodyPr/>
        <a:lstStyle/>
        <a:p>
          <a:endParaRPr lang="en-US"/>
        </a:p>
      </dgm:t>
    </dgm:pt>
    <dgm:pt modelId="{8376EF34-8EB6-44F9-A7CB-2AF3D0FE7C5C}" type="sibTrans" cxnId="{362803E2-F35E-48B9-AC1D-B72056F135F9}">
      <dgm:prSet/>
      <dgm:spPr/>
      <dgm:t>
        <a:bodyPr/>
        <a:lstStyle/>
        <a:p>
          <a:endParaRPr lang="en-US"/>
        </a:p>
      </dgm:t>
    </dgm:pt>
    <dgm:pt modelId="{55CDD923-A280-4AE6-90EF-8EFCD5B4C76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Model Training:</a:t>
          </a:r>
          <a:endParaRPr lang="en-US"/>
        </a:p>
      </dgm:t>
    </dgm:pt>
    <dgm:pt modelId="{7647E2B8-4A3F-4740-9F16-A17E2153405F}" type="parTrans" cxnId="{0FD7473B-43D6-4652-937F-9F61AD482110}">
      <dgm:prSet/>
      <dgm:spPr/>
      <dgm:t>
        <a:bodyPr/>
        <a:lstStyle/>
        <a:p>
          <a:endParaRPr lang="en-US"/>
        </a:p>
      </dgm:t>
    </dgm:pt>
    <dgm:pt modelId="{626910C1-F760-4839-91A2-767A1955D62D}" type="sibTrans" cxnId="{0FD7473B-43D6-4652-937F-9F61AD482110}">
      <dgm:prSet/>
      <dgm:spPr/>
      <dgm:t>
        <a:bodyPr/>
        <a:lstStyle/>
        <a:p>
          <a:endParaRPr lang="en-US"/>
        </a:p>
      </dgm:t>
    </dgm:pt>
    <dgm:pt modelId="{ABA87DE0-41F2-4E69-B4E0-9C1B6E67B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Linear regression trained on the training dataset.</a:t>
          </a:r>
          <a:endParaRPr lang="en-US"/>
        </a:p>
      </dgm:t>
    </dgm:pt>
    <dgm:pt modelId="{8BB4E91F-59FB-4976-8627-5F044BEB781D}" type="parTrans" cxnId="{A530C0BE-8316-412B-A4CF-D89B9439518A}">
      <dgm:prSet/>
      <dgm:spPr/>
      <dgm:t>
        <a:bodyPr/>
        <a:lstStyle/>
        <a:p>
          <a:endParaRPr lang="en-US"/>
        </a:p>
      </dgm:t>
    </dgm:pt>
    <dgm:pt modelId="{7D38DB00-D5D3-4FE6-ACAB-C7C7A490F96F}" type="sibTrans" cxnId="{A530C0BE-8316-412B-A4CF-D89B9439518A}">
      <dgm:prSet/>
      <dgm:spPr/>
      <dgm:t>
        <a:bodyPr/>
        <a:lstStyle/>
        <a:p>
          <a:endParaRPr lang="en-US"/>
        </a:p>
      </dgm:t>
    </dgm:pt>
    <dgm:pt modelId="{91B50CF4-1ADF-4210-93DD-4696CD6EE4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Model prepared for fare amount predictions.</a:t>
          </a:r>
          <a:endParaRPr lang="en-US"/>
        </a:p>
      </dgm:t>
    </dgm:pt>
    <dgm:pt modelId="{4B395392-CFA8-4AEE-9067-5B38620D2506}" type="parTrans" cxnId="{BDEBDE06-3DD2-49A0-A809-872CA27BD688}">
      <dgm:prSet/>
      <dgm:spPr/>
      <dgm:t>
        <a:bodyPr/>
        <a:lstStyle/>
        <a:p>
          <a:endParaRPr lang="en-US"/>
        </a:p>
      </dgm:t>
    </dgm:pt>
    <dgm:pt modelId="{5CD1E418-3CE6-40A6-B8A2-264977846E5E}" type="sibTrans" cxnId="{BDEBDE06-3DD2-49A0-A809-872CA27BD688}">
      <dgm:prSet/>
      <dgm:spPr/>
      <dgm:t>
        <a:bodyPr/>
        <a:lstStyle/>
        <a:p>
          <a:endParaRPr lang="en-US"/>
        </a:p>
      </dgm:t>
    </dgm:pt>
    <dgm:pt modelId="{5336B1EA-B257-4028-A35D-1C0CCA12785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/>
            <a:t>Model Evaluation:</a:t>
          </a:r>
          <a:endParaRPr lang="en-US"/>
        </a:p>
      </dgm:t>
    </dgm:pt>
    <dgm:pt modelId="{369F8B37-370D-4285-BE29-6D8CD8A97847}" type="parTrans" cxnId="{097A39A6-56A5-4512-9FB0-B674596E3197}">
      <dgm:prSet/>
      <dgm:spPr/>
      <dgm:t>
        <a:bodyPr/>
        <a:lstStyle/>
        <a:p>
          <a:endParaRPr lang="en-US"/>
        </a:p>
      </dgm:t>
    </dgm:pt>
    <dgm:pt modelId="{63681254-B9F2-4A87-8E28-9ED012C0C584}" type="sibTrans" cxnId="{097A39A6-56A5-4512-9FB0-B674596E3197}">
      <dgm:prSet/>
      <dgm:spPr/>
      <dgm:t>
        <a:bodyPr/>
        <a:lstStyle/>
        <a:p>
          <a:endParaRPr lang="en-US"/>
        </a:p>
      </dgm:t>
    </dgm:pt>
    <dgm:pt modelId="{CB075F66-C3EE-45FF-9F23-F763ED289A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RMSE (Root Mean Squared Error) used to assess prediction accuracy.</a:t>
          </a:r>
          <a:endParaRPr lang="en-US" dirty="0"/>
        </a:p>
      </dgm:t>
    </dgm:pt>
    <dgm:pt modelId="{9718BBF9-52DE-4E0D-9268-EF5A528F38ED}" type="parTrans" cxnId="{7E118920-E159-44AB-AD19-E1A8C68D4F2D}">
      <dgm:prSet/>
      <dgm:spPr/>
      <dgm:t>
        <a:bodyPr/>
        <a:lstStyle/>
        <a:p>
          <a:endParaRPr lang="en-US"/>
        </a:p>
      </dgm:t>
    </dgm:pt>
    <dgm:pt modelId="{33E6D21B-870D-43B6-87EE-DBB032646D45}" type="sibTrans" cxnId="{7E118920-E159-44AB-AD19-E1A8C68D4F2D}">
      <dgm:prSet/>
      <dgm:spPr/>
      <dgm:t>
        <a:bodyPr/>
        <a:lstStyle/>
        <a:p>
          <a:endParaRPr lang="en-US"/>
        </a:p>
      </dgm:t>
    </dgm:pt>
    <dgm:pt modelId="{C97AB4DE-7802-4877-B17B-8A8B199641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Achieved RMSE: </a:t>
          </a:r>
          <a:r>
            <a:rPr lang="en-US" b="1" i="0" dirty="0"/>
            <a:t>1.3756.</a:t>
          </a:r>
          <a:endParaRPr lang="en-US" b="1" dirty="0"/>
        </a:p>
      </dgm:t>
    </dgm:pt>
    <dgm:pt modelId="{C892686C-BD4B-41D5-9504-4ACAB0D250E8}" type="parTrans" cxnId="{C4B7C285-D063-4EF9-94E3-CD4A468A9F97}">
      <dgm:prSet/>
      <dgm:spPr/>
      <dgm:t>
        <a:bodyPr/>
        <a:lstStyle/>
        <a:p>
          <a:endParaRPr lang="en-US"/>
        </a:p>
      </dgm:t>
    </dgm:pt>
    <dgm:pt modelId="{9C11A584-F867-47BA-A94A-4E38B684042A}" type="sibTrans" cxnId="{C4B7C285-D063-4EF9-94E3-CD4A468A9F97}">
      <dgm:prSet/>
      <dgm:spPr/>
      <dgm:t>
        <a:bodyPr/>
        <a:lstStyle/>
        <a:p>
          <a:endParaRPr lang="en-US"/>
        </a:p>
      </dgm:t>
    </dgm:pt>
    <dgm:pt modelId="{90C8EBFE-8B2C-45CB-B84B-B3AB41EC2793}" type="pres">
      <dgm:prSet presAssocID="{B7C94B3B-E284-47EF-A533-81307A65FE05}" presName="root" presStyleCnt="0">
        <dgm:presLayoutVars>
          <dgm:dir/>
          <dgm:resizeHandles val="exact"/>
        </dgm:presLayoutVars>
      </dgm:prSet>
      <dgm:spPr/>
    </dgm:pt>
    <dgm:pt modelId="{3F55C1FA-B40D-4E39-82F0-E31BC0B2CD97}" type="pres">
      <dgm:prSet presAssocID="{01E1E890-B5AD-4D7C-8975-6AB3AC653F20}" presName="compNode" presStyleCnt="0"/>
      <dgm:spPr/>
    </dgm:pt>
    <dgm:pt modelId="{9D15FA8F-CA90-4FC4-828D-C75BEC48FE46}" type="pres">
      <dgm:prSet presAssocID="{01E1E890-B5AD-4D7C-8975-6AB3AC653F2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A4C206AA-454D-4417-A9AA-234E827D7386}" type="pres">
      <dgm:prSet presAssocID="{01E1E890-B5AD-4D7C-8975-6AB3AC653F20}" presName="iconSpace" presStyleCnt="0"/>
      <dgm:spPr/>
    </dgm:pt>
    <dgm:pt modelId="{76932C8D-6828-4418-8DE2-8C1A76742853}" type="pres">
      <dgm:prSet presAssocID="{01E1E890-B5AD-4D7C-8975-6AB3AC653F20}" presName="parTx" presStyleLbl="revTx" presStyleIdx="0" presStyleCnt="10">
        <dgm:presLayoutVars>
          <dgm:chMax val="0"/>
          <dgm:chPref val="0"/>
        </dgm:presLayoutVars>
      </dgm:prSet>
      <dgm:spPr/>
    </dgm:pt>
    <dgm:pt modelId="{3806004D-26D8-4195-8B4E-4CB38BD03661}" type="pres">
      <dgm:prSet presAssocID="{01E1E890-B5AD-4D7C-8975-6AB3AC653F20}" presName="txSpace" presStyleCnt="0"/>
      <dgm:spPr/>
    </dgm:pt>
    <dgm:pt modelId="{375B742D-EC62-44CF-A527-0761081CEA5A}" type="pres">
      <dgm:prSet presAssocID="{01E1E890-B5AD-4D7C-8975-6AB3AC653F20}" presName="desTx" presStyleLbl="revTx" presStyleIdx="1" presStyleCnt="10">
        <dgm:presLayoutVars/>
      </dgm:prSet>
      <dgm:spPr/>
    </dgm:pt>
    <dgm:pt modelId="{AEC363FE-0572-4183-9361-636F76BF8493}" type="pres">
      <dgm:prSet presAssocID="{A6AD8E52-796F-464F-A8ED-99DF524AA680}" presName="sibTrans" presStyleCnt="0"/>
      <dgm:spPr/>
    </dgm:pt>
    <dgm:pt modelId="{1C2221E5-BE8B-480E-A054-149CF661D2DD}" type="pres">
      <dgm:prSet presAssocID="{2F1F3752-BA98-4273-8C3A-6C0A82B565D8}" presName="compNode" presStyleCnt="0"/>
      <dgm:spPr/>
    </dgm:pt>
    <dgm:pt modelId="{86B96AD6-5E31-4B86-AA6C-25C49A2B064C}" type="pres">
      <dgm:prSet presAssocID="{2F1F3752-BA98-4273-8C3A-6C0A82B565D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494D4392-65E6-40A0-BB69-225590E446ED}" type="pres">
      <dgm:prSet presAssocID="{2F1F3752-BA98-4273-8C3A-6C0A82B565D8}" presName="iconSpace" presStyleCnt="0"/>
      <dgm:spPr/>
    </dgm:pt>
    <dgm:pt modelId="{2B53F600-1DF6-431F-A4AD-1FE884DE4C00}" type="pres">
      <dgm:prSet presAssocID="{2F1F3752-BA98-4273-8C3A-6C0A82B565D8}" presName="parTx" presStyleLbl="revTx" presStyleIdx="2" presStyleCnt="10">
        <dgm:presLayoutVars>
          <dgm:chMax val="0"/>
          <dgm:chPref val="0"/>
        </dgm:presLayoutVars>
      </dgm:prSet>
      <dgm:spPr/>
    </dgm:pt>
    <dgm:pt modelId="{B64EDB3A-674A-42CC-8E35-077FD7E542BA}" type="pres">
      <dgm:prSet presAssocID="{2F1F3752-BA98-4273-8C3A-6C0A82B565D8}" presName="txSpace" presStyleCnt="0"/>
      <dgm:spPr/>
    </dgm:pt>
    <dgm:pt modelId="{D5055C0A-E3C6-4A8C-A192-E0E6EBD8C63F}" type="pres">
      <dgm:prSet presAssocID="{2F1F3752-BA98-4273-8C3A-6C0A82B565D8}" presName="desTx" presStyleLbl="revTx" presStyleIdx="3" presStyleCnt="10">
        <dgm:presLayoutVars/>
      </dgm:prSet>
      <dgm:spPr/>
    </dgm:pt>
    <dgm:pt modelId="{10C36A49-41BB-4568-BC96-3921B1043A00}" type="pres">
      <dgm:prSet presAssocID="{2767217E-F94B-47FC-BF82-1E693FFF2217}" presName="sibTrans" presStyleCnt="0"/>
      <dgm:spPr/>
    </dgm:pt>
    <dgm:pt modelId="{DE13EA18-4250-4DA9-B43A-7B1A69F5D2D5}" type="pres">
      <dgm:prSet presAssocID="{D67149F3-1051-4B1F-8E1A-079E5453FC66}" presName="compNode" presStyleCnt="0"/>
      <dgm:spPr/>
    </dgm:pt>
    <dgm:pt modelId="{868EFBA7-E678-40AE-842D-B63CB63F9CDA}" type="pres">
      <dgm:prSet presAssocID="{D67149F3-1051-4B1F-8E1A-079E5453FC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AE21704-C0CD-4C59-8BB3-54CED6B4A8AB}" type="pres">
      <dgm:prSet presAssocID="{D67149F3-1051-4B1F-8E1A-079E5453FC66}" presName="iconSpace" presStyleCnt="0"/>
      <dgm:spPr/>
    </dgm:pt>
    <dgm:pt modelId="{8F2DA31D-A42A-43D7-B148-993F0BE56D42}" type="pres">
      <dgm:prSet presAssocID="{D67149F3-1051-4B1F-8E1A-079E5453FC66}" presName="parTx" presStyleLbl="revTx" presStyleIdx="4" presStyleCnt="10">
        <dgm:presLayoutVars>
          <dgm:chMax val="0"/>
          <dgm:chPref val="0"/>
        </dgm:presLayoutVars>
      </dgm:prSet>
      <dgm:spPr/>
    </dgm:pt>
    <dgm:pt modelId="{9E01F560-12F0-4C09-AC1C-A2B663311C14}" type="pres">
      <dgm:prSet presAssocID="{D67149F3-1051-4B1F-8E1A-079E5453FC66}" presName="txSpace" presStyleCnt="0"/>
      <dgm:spPr/>
    </dgm:pt>
    <dgm:pt modelId="{6332E3CD-CBB4-4335-A398-D8694EBC0706}" type="pres">
      <dgm:prSet presAssocID="{D67149F3-1051-4B1F-8E1A-079E5453FC66}" presName="desTx" presStyleLbl="revTx" presStyleIdx="5" presStyleCnt="10">
        <dgm:presLayoutVars/>
      </dgm:prSet>
      <dgm:spPr/>
    </dgm:pt>
    <dgm:pt modelId="{D94665A5-6663-4EC0-A5AC-45359DEA9C7F}" type="pres">
      <dgm:prSet presAssocID="{79CC7ACC-3D32-474C-A9C1-329EBA7A102E}" presName="sibTrans" presStyleCnt="0"/>
      <dgm:spPr/>
    </dgm:pt>
    <dgm:pt modelId="{0EBEDB8B-53DB-4D4B-85C8-56B0F6C0A4CC}" type="pres">
      <dgm:prSet presAssocID="{55CDD923-A280-4AE6-90EF-8EFCD5B4C76C}" presName="compNode" presStyleCnt="0"/>
      <dgm:spPr/>
    </dgm:pt>
    <dgm:pt modelId="{EA77840B-1913-4859-9F75-9BE658D3578B}" type="pres">
      <dgm:prSet presAssocID="{55CDD923-A280-4AE6-90EF-8EFCD5B4C76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57860AB1-39DE-460D-BCB5-3E36CFD41AA1}" type="pres">
      <dgm:prSet presAssocID="{55CDD923-A280-4AE6-90EF-8EFCD5B4C76C}" presName="iconSpace" presStyleCnt="0"/>
      <dgm:spPr/>
    </dgm:pt>
    <dgm:pt modelId="{2495FB75-CBE9-49B5-98E1-4E604D2CD595}" type="pres">
      <dgm:prSet presAssocID="{55CDD923-A280-4AE6-90EF-8EFCD5B4C76C}" presName="parTx" presStyleLbl="revTx" presStyleIdx="6" presStyleCnt="10">
        <dgm:presLayoutVars>
          <dgm:chMax val="0"/>
          <dgm:chPref val="0"/>
        </dgm:presLayoutVars>
      </dgm:prSet>
      <dgm:spPr/>
    </dgm:pt>
    <dgm:pt modelId="{8CA9BBB1-C6D6-4B34-ACCF-14BDD0DD5AA0}" type="pres">
      <dgm:prSet presAssocID="{55CDD923-A280-4AE6-90EF-8EFCD5B4C76C}" presName="txSpace" presStyleCnt="0"/>
      <dgm:spPr/>
    </dgm:pt>
    <dgm:pt modelId="{D89066D1-9369-453E-99A8-D867D6824407}" type="pres">
      <dgm:prSet presAssocID="{55CDD923-A280-4AE6-90EF-8EFCD5B4C76C}" presName="desTx" presStyleLbl="revTx" presStyleIdx="7" presStyleCnt="10">
        <dgm:presLayoutVars/>
      </dgm:prSet>
      <dgm:spPr/>
    </dgm:pt>
    <dgm:pt modelId="{49018783-A797-48BF-A189-5EF884BD945A}" type="pres">
      <dgm:prSet presAssocID="{626910C1-F760-4839-91A2-767A1955D62D}" presName="sibTrans" presStyleCnt="0"/>
      <dgm:spPr/>
    </dgm:pt>
    <dgm:pt modelId="{8452A257-E086-46DF-8809-AEC8B97F756F}" type="pres">
      <dgm:prSet presAssocID="{5336B1EA-B257-4028-A35D-1C0CCA127854}" presName="compNode" presStyleCnt="0"/>
      <dgm:spPr/>
    </dgm:pt>
    <dgm:pt modelId="{A0C93BCA-7F17-4650-9920-6A3725F32711}" type="pres">
      <dgm:prSet presAssocID="{5336B1EA-B257-4028-A35D-1C0CCA12785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A1DE2881-77D2-433C-9358-F6E111CDBB3B}" type="pres">
      <dgm:prSet presAssocID="{5336B1EA-B257-4028-A35D-1C0CCA127854}" presName="iconSpace" presStyleCnt="0"/>
      <dgm:spPr/>
    </dgm:pt>
    <dgm:pt modelId="{3D154832-B010-4A97-9AFF-69F2E8C575DE}" type="pres">
      <dgm:prSet presAssocID="{5336B1EA-B257-4028-A35D-1C0CCA127854}" presName="parTx" presStyleLbl="revTx" presStyleIdx="8" presStyleCnt="10">
        <dgm:presLayoutVars>
          <dgm:chMax val="0"/>
          <dgm:chPref val="0"/>
        </dgm:presLayoutVars>
      </dgm:prSet>
      <dgm:spPr/>
    </dgm:pt>
    <dgm:pt modelId="{2E9ACDAC-F774-4251-B638-0C92007C2702}" type="pres">
      <dgm:prSet presAssocID="{5336B1EA-B257-4028-A35D-1C0CCA127854}" presName="txSpace" presStyleCnt="0"/>
      <dgm:spPr/>
    </dgm:pt>
    <dgm:pt modelId="{7C0A2AF2-E5BD-454B-814E-5F12C8ECEABA}" type="pres">
      <dgm:prSet presAssocID="{5336B1EA-B257-4028-A35D-1C0CCA127854}" presName="desTx" presStyleLbl="revTx" presStyleIdx="9" presStyleCnt="10">
        <dgm:presLayoutVars/>
      </dgm:prSet>
      <dgm:spPr/>
    </dgm:pt>
  </dgm:ptLst>
  <dgm:cxnLst>
    <dgm:cxn modelId="{BDEBDE06-3DD2-49A0-A809-872CA27BD688}" srcId="{55CDD923-A280-4AE6-90EF-8EFCD5B4C76C}" destId="{91B50CF4-1ADF-4210-93DD-4696CD6EE488}" srcOrd="1" destOrd="0" parTransId="{4B395392-CFA8-4AEE-9067-5B38620D2506}" sibTransId="{5CD1E418-3CE6-40A6-B8A2-264977846E5E}"/>
    <dgm:cxn modelId="{A8913C07-091C-4FDA-96F1-94DB62416405}" type="presOf" srcId="{31AFC4F8-0357-4E2B-978A-4F78387A58CB}" destId="{6332E3CD-CBB4-4335-A398-D8694EBC0706}" srcOrd="0" destOrd="0" presId="urn:microsoft.com/office/officeart/2018/2/layout/IconLabelDescriptionList"/>
    <dgm:cxn modelId="{0FF3671A-DF3D-4FC6-A6B0-1391098C8C36}" type="presOf" srcId="{91B50CF4-1ADF-4210-93DD-4696CD6EE488}" destId="{D89066D1-9369-453E-99A8-D867D6824407}" srcOrd="0" destOrd="1" presId="urn:microsoft.com/office/officeart/2018/2/layout/IconLabelDescriptionList"/>
    <dgm:cxn modelId="{DB3C021E-1A16-48DD-8FC8-F4222E3E250A}" type="presOf" srcId="{ABA87DE0-41F2-4E69-B4E0-9C1B6E67B0E5}" destId="{D89066D1-9369-453E-99A8-D867D6824407}" srcOrd="0" destOrd="0" presId="urn:microsoft.com/office/officeart/2018/2/layout/IconLabelDescriptionList"/>
    <dgm:cxn modelId="{131D521F-4CFF-4E51-BCBD-EEE62813CD16}" srcId="{2F1F3752-BA98-4273-8C3A-6C0A82B565D8}" destId="{3ED7A71B-EB50-43C5-A1AA-0D7B30A23FF1}" srcOrd="1" destOrd="0" parTransId="{FC64FE52-D21D-405F-903B-90B744319F71}" sibTransId="{2BA24E2F-8668-434E-8D23-FA35CB87B084}"/>
    <dgm:cxn modelId="{7E118920-E159-44AB-AD19-E1A8C68D4F2D}" srcId="{5336B1EA-B257-4028-A35D-1C0CCA127854}" destId="{CB075F66-C3EE-45FF-9F23-F763ED289ACD}" srcOrd="0" destOrd="0" parTransId="{9718BBF9-52DE-4E0D-9268-EF5A528F38ED}" sibTransId="{33E6D21B-870D-43B6-87EE-DBB032646D45}"/>
    <dgm:cxn modelId="{C4BE9129-86B6-49E1-8DAF-CE45132F5CD4}" srcId="{B7C94B3B-E284-47EF-A533-81307A65FE05}" destId="{D67149F3-1051-4B1F-8E1A-079E5453FC66}" srcOrd="2" destOrd="0" parTransId="{4764EED8-E6D1-4911-8E05-CE5DA3EB01F1}" sibTransId="{79CC7ACC-3D32-474C-A9C1-329EBA7A102E}"/>
    <dgm:cxn modelId="{A474922F-FE27-4AAA-B7DE-81E5A17339A6}" type="presOf" srcId="{55CDD923-A280-4AE6-90EF-8EFCD5B4C76C}" destId="{2495FB75-CBE9-49B5-98E1-4E604D2CD595}" srcOrd="0" destOrd="0" presId="urn:microsoft.com/office/officeart/2018/2/layout/IconLabelDescriptionList"/>
    <dgm:cxn modelId="{0FD7473B-43D6-4652-937F-9F61AD482110}" srcId="{B7C94B3B-E284-47EF-A533-81307A65FE05}" destId="{55CDD923-A280-4AE6-90EF-8EFCD5B4C76C}" srcOrd="3" destOrd="0" parTransId="{7647E2B8-4A3F-4740-9F16-A17E2153405F}" sibTransId="{626910C1-F760-4839-91A2-767A1955D62D}"/>
    <dgm:cxn modelId="{096AF240-4C98-4784-A974-AE45F5D8C46B}" srcId="{D67149F3-1051-4B1F-8E1A-079E5453FC66}" destId="{31AFC4F8-0357-4E2B-978A-4F78387A58CB}" srcOrd="0" destOrd="0" parTransId="{B615A7C5-B89F-4711-8F82-059236BD9D4C}" sibTransId="{227CA0C2-656D-4070-8919-5063B700E333}"/>
    <dgm:cxn modelId="{C974714F-8A31-484F-9B15-13D34BB52E82}" type="presOf" srcId="{754346FC-5009-4BCF-AF43-6C083CE1B71C}" destId="{375B742D-EC62-44CF-A527-0761081CEA5A}" srcOrd="0" destOrd="0" presId="urn:microsoft.com/office/officeart/2018/2/layout/IconLabelDescriptionList"/>
    <dgm:cxn modelId="{9CB71550-81FA-46ED-A978-EC30F5DF2626}" srcId="{B7C94B3B-E284-47EF-A533-81307A65FE05}" destId="{2F1F3752-BA98-4273-8C3A-6C0A82B565D8}" srcOrd="1" destOrd="0" parTransId="{79996A1C-9FCA-41BA-9ECE-3830DD8B0BD4}" sibTransId="{2767217E-F94B-47FC-BF82-1E693FFF2217}"/>
    <dgm:cxn modelId="{0396CC6D-BB38-4D37-8158-9B4DB68D6107}" type="presOf" srcId="{0B0A29D0-1FA5-45FA-ABD0-5646531C9039}" destId="{6332E3CD-CBB4-4335-A398-D8694EBC0706}" srcOrd="0" destOrd="1" presId="urn:microsoft.com/office/officeart/2018/2/layout/IconLabelDescriptionList"/>
    <dgm:cxn modelId="{D6E6B583-3F9F-484B-AD36-F524C0D473A3}" type="presOf" srcId="{CB075F66-C3EE-45FF-9F23-F763ED289ACD}" destId="{7C0A2AF2-E5BD-454B-814E-5F12C8ECEABA}" srcOrd="0" destOrd="0" presId="urn:microsoft.com/office/officeart/2018/2/layout/IconLabelDescriptionList"/>
    <dgm:cxn modelId="{C4B7C285-D063-4EF9-94E3-CD4A468A9F97}" srcId="{5336B1EA-B257-4028-A35D-1C0CCA127854}" destId="{C97AB4DE-7802-4877-B17B-8A8B199641BE}" srcOrd="1" destOrd="0" parTransId="{C892686C-BD4B-41D5-9504-4ACAB0D250E8}" sibTransId="{9C11A584-F867-47BA-A94A-4E38B684042A}"/>
    <dgm:cxn modelId="{C910D28D-AEE1-4AEC-AF66-C7D42083E911}" srcId="{B7C94B3B-E284-47EF-A533-81307A65FE05}" destId="{01E1E890-B5AD-4D7C-8975-6AB3AC653F20}" srcOrd="0" destOrd="0" parTransId="{EB596199-DF7D-46AB-BCFF-2D63966946C0}" sibTransId="{A6AD8E52-796F-464F-A8ED-99DF524AA680}"/>
    <dgm:cxn modelId="{76A3F4A4-0354-48AA-85E8-BB785B78FF89}" type="presOf" srcId="{01E1E890-B5AD-4D7C-8975-6AB3AC653F20}" destId="{76932C8D-6828-4418-8DE2-8C1A76742853}" srcOrd="0" destOrd="0" presId="urn:microsoft.com/office/officeart/2018/2/layout/IconLabelDescriptionList"/>
    <dgm:cxn modelId="{097A39A6-56A5-4512-9FB0-B674596E3197}" srcId="{B7C94B3B-E284-47EF-A533-81307A65FE05}" destId="{5336B1EA-B257-4028-A35D-1C0CCA127854}" srcOrd="4" destOrd="0" parTransId="{369F8B37-370D-4285-BE29-6D8CD8A97847}" sibTransId="{63681254-B9F2-4A87-8E28-9ED012C0C584}"/>
    <dgm:cxn modelId="{961E9EA8-454E-40B6-8197-8A81462649DE}" type="presOf" srcId="{3ED7A71B-EB50-43C5-A1AA-0D7B30A23FF1}" destId="{D5055C0A-E3C6-4A8C-A192-E0E6EBD8C63F}" srcOrd="0" destOrd="1" presId="urn:microsoft.com/office/officeart/2018/2/layout/IconLabelDescriptionList"/>
    <dgm:cxn modelId="{48CFFAAC-F49E-4192-808D-033324B1B3ED}" type="presOf" srcId="{D67149F3-1051-4B1F-8E1A-079E5453FC66}" destId="{8F2DA31D-A42A-43D7-B148-993F0BE56D42}" srcOrd="0" destOrd="0" presId="urn:microsoft.com/office/officeart/2018/2/layout/IconLabelDescriptionList"/>
    <dgm:cxn modelId="{70D1EEB3-C8ED-49A7-9B6E-F6CB654743D3}" type="presOf" srcId="{B7C94B3B-E284-47EF-A533-81307A65FE05}" destId="{90C8EBFE-8B2C-45CB-B84B-B3AB41EC2793}" srcOrd="0" destOrd="0" presId="urn:microsoft.com/office/officeart/2018/2/layout/IconLabelDescriptionList"/>
    <dgm:cxn modelId="{A530C0BE-8316-412B-A4CF-D89B9439518A}" srcId="{55CDD923-A280-4AE6-90EF-8EFCD5B4C76C}" destId="{ABA87DE0-41F2-4E69-B4E0-9C1B6E67B0E5}" srcOrd="0" destOrd="0" parTransId="{8BB4E91F-59FB-4976-8627-5F044BEB781D}" sibTransId="{7D38DB00-D5D3-4FE6-ACAB-C7C7A490F96F}"/>
    <dgm:cxn modelId="{532B06C3-4CC6-4234-BF8D-38FDC3A24859}" srcId="{2F1F3752-BA98-4273-8C3A-6C0A82B565D8}" destId="{7AE1EB4B-D30C-48C5-828A-E55254CE45E5}" srcOrd="0" destOrd="0" parTransId="{E31BFEE0-C76D-471C-89C0-C9D383731865}" sibTransId="{2D3F53B5-62F2-4D6F-B3A8-49ABC92F46D1}"/>
    <dgm:cxn modelId="{253224CF-6EBD-4C37-8EF3-739EA42BEABC}" type="presOf" srcId="{2F1F3752-BA98-4273-8C3A-6C0A82B565D8}" destId="{2B53F600-1DF6-431F-A4AD-1FE884DE4C00}" srcOrd="0" destOrd="0" presId="urn:microsoft.com/office/officeart/2018/2/layout/IconLabelDescriptionList"/>
    <dgm:cxn modelId="{5DA999D6-4B80-4B55-82C4-EB120820A47A}" type="presOf" srcId="{5336B1EA-B257-4028-A35D-1C0CCA127854}" destId="{3D154832-B010-4A97-9AFF-69F2E8C575DE}" srcOrd="0" destOrd="0" presId="urn:microsoft.com/office/officeart/2018/2/layout/IconLabelDescriptionList"/>
    <dgm:cxn modelId="{1CEFF9DE-7018-4804-B1AF-96CE38348232}" type="presOf" srcId="{C97AB4DE-7802-4877-B17B-8A8B199641BE}" destId="{7C0A2AF2-E5BD-454B-814E-5F12C8ECEABA}" srcOrd="0" destOrd="1" presId="urn:microsoft.com/office/officeart/2018/2/layout/IconLabelDescriptionList"/>
    <dgm:cxn modelId="{362803E2-F35E-48B9-AC1D-B72056F135F9}" srcId="{D67149F3-1051-4B1F-8E1A-079E5453FC66}" destId="{0B0A29D0-1FA5-45FA-ABD0-5646531C9039}" srcOrd="1" destOrd="0" parTransId="{AB85E96E-528B-49C9-B8A6-52AA48F9FDD0}" sibTransId="{8376EF34-8EB6-44F9-A7CB-2AF3D0FE7C5C}"/>
    <dgm:cxn modelId="{272094E7-795A-4253-BB69-9E9F80234C84}" type="presOf" srcId="{7AE1EB4B-D30C-48C5-828A-E55254CE45E5}" destId="{D5055C0A-E3C6-4A8C-A192-E0E6EBD8C63F}" srcOrd="0" destOrd="0" presId="urn:microsoft.com/office/officeart/2018/2/layout/IconLabelDescriptionList"/>
    <dgm:cxn modelId="{FEE347F9-9B10-416E-9133-49B85B3EFD49}" srcId="{01E1E890-B5AD-4D7C-8975-6AB3AC653F20}" destId="{754346FC-5009-4BCF-AF43-6C083CE1B71C}" srcOrd="0" destOrd="0" parTransId="{AFC13BC4-F48B-4799-A0B0-51C8D8915583}" sibTransId="{EE4877EA-76B4-4A09-8CEB-FA0B53E0CB7B}"/>
    <dgm:cxn modelId="{FB61807B-D84A-4A3C-A57E-88D2DC201CEB}" type="presParOf" srcId="{90C8EBFE-8B2C-45CB-B84B-B3AB41EC2793}" destId="{3F55C1FA-B40D-4E39-82F0-E31BC0B2CD97}" srcOrd="0" destOrd="0" presId="urn:microsoft.com/office/officeart/2018/2/layout/IconLabelDescriptionList"/>
    <dgm:cxn modelId="{F1F2E9EF-ACCD-4951-9D3D-354B3F0492D9}" type="presParOf" srcId="{3F55C1FA-B40D-4E39-82F0-E31BC0B2CD97}" destId="{9D15FA8F-CA90-4FC4-828D-C75BEC48FE46}" srcOrd="0" destOrd="0" presId="urn:microsoft.com/office/officeart/2018/2/layout/IconLabelDescriptionList"/>
    <dgm:cxn modelId="{7E107482-1137-4B99-A4B4-000AFFB69E73}" type="presParOf" srcId="{3F55C1FA-B40D-4E39-82F0-E31BC0B2CD97}" destId="{A4C206AA-454D-4417-A9AA-234E827D7386}" srcOrd="1" destOrd="0" presId="urn:microsoft.com/office/officeart/2018/2/layout/IconLabelDescriptionList"/>
    <dgm:cxn modelId="{BE6DE898-1C42-42D5-B49C-67B06C573516}" type="presParOf" srcId="{3F55C1FA-B40D-4E39-82F0-E31BC0B2CD97}" destId="{76932C8D-6828-4418-8DE2-8C1A76742853}" srcOrd="2" destOrd="0" presId="urn:microsoft.com/office/officeart/2018/2/layout/IconLabelDescriptionList"/>
    <dgm:cxn modelId="{860255DA-51A1-42EE-A16B-A7DA5F4DDFD1}" type="presParOf" srcId="{3F55C1FA-B40D-4E39-82F0-E31BC0B2CD97}" destId="{3806004D-26D8-4195-8B4E-4CB38BD03661}" srcOrd="3" destOrd="0" presId="urn:microsoft.com/office/officeart/2018/2/layout/IconLabelDescriptionList"/>
    <dgm:cxn modelId="{DB99D967-5AB6-4C7B-BC37-FA556AC15B7B}" type="presParOf" srcId="{3F55C1FA-B40D-4E39-82F0-E31BC0B2CD97}" destId="{375B742D-EC62-44CF-A527-0761081CEA5A}" srcOrd="4" destOrd="0" presId="urn:microsoft.com/office/officeart/2018/2/layout/IconLabelDescriptionList"/>
    <dgm:cxn modelId="{2EC5A73B-A3B9-42BE-B6AF-1CDF183A3E9E}" type="presParOf" srcId="{90C8EBFE-8B2C-45CB-B84B-B3AB41EC2793}" destId="{AEC363FE-0572-4183-9361-636F76BF8493}" srcOrd="1" destOrd="0" presId="urn:microsoft.com/office/officeart/2018/2/layout/IconLabelDescriptionList"/>
    <dgm:cxn modelId="{95A1E7D1-EDBA-48BB-A1C7-9F6136B01B3B}" type="presParOf" srcId="{90C8EBFE-8B2C-45CB-B84B-B3AB41EC2793}" destId="{1C2221E5-BE8B-480E-A054-149CF661D2DD}" srcOrd="2" destOrd="0" presId="urn:microsoft.com/office/officeart/2018/2/layout/IconLabelDescriptionList"/>
    <dgm:cxn modelId="{E16C9AD8-A003-495E-8862-AF0327AC054D}" type="presParOf" srcId="{1C2221E5-BE8B-480E-A054-149CF661D2DD}" destId="{86B96AD6-5E31-4B86-AA6C-25C49A2B064C}" srcOrd="0" destOrd="0" presId="urn:microsoft.com/office/officeart/2018/2/layout/IconLabelDescriptionList"/>
    <dgm:cxn modelId="{4BDD3B2B-305A-47F4-8A57-FC089937CF0D}" type="presParOf" srcId="{1C2221E5-BE8B-480E-A054-149CF661D2DD}" destId="{494D4392-65E6-40A0-BB69-225590E446ED}" srcOrd="1" destOrd="0" presId="urn:microsoft.com/office/officeart/2018/2/layout/IconLabelDescriptionList"/>
    <dgm:cxn modelId="{160A9124-194E-4602-8FF7-93092FC40A34}" type="presParOf" srcId="{1C2221E5-BE8B-480E-A054-149CF661D2DD}" destId="{2B53F600-1DF6-431F-A4AD-1FE884DE4C00}" srcOrd="2" destOrd="0" presId="urn:microsoft.com/office/officeart/2018/2/layout/IconLabelDescriptionList"/>
    <dgm:cxn modelId="{C57DE292-6F5D-41E9-AA1B-6229ADBD110A}" type="presParOf" srcId="{1C2221E5-BE8B-480E-A054-149CF661D2DD}" destId="{B64EDB3A-674A-42CC-8E35-077FD7E542BA}" srcOrd="3" destOrd="0" presId="urn:microsoft.com/office/officeart/2018/2/layout/IconLabelDescriptionList"/>
    <dgm:cxn modelId="{BF4A85F1-2708-4BBA-9445-165DD4B4BB7C}" type="presParOf" srcId="{1C2221E5-BE8B-480E-A054-149CF661D2DD}" destId="{D5055C0A-E3C6-4A8C-A192-E0E6EBD8C63F}" srcOrd="4" destOrd="0" presId="urn:microsoft.com/office/officeart/2018/2/layout/IconLabelDescriptionList"/>
    <dgm:cxn modelId="{F92F5B5E-02BE-4F8E-ABBA-114E745E0C35}" type="presParOf" srcId="{90C8EBFE-8B2C-45CB-B84B-B3AB41EC2793}" destId="{10C36A49-41BB-4568-BC96-3921B1043A00}" srcOrd="3" destOrd="0" presId="urn:microsoft.com/office/officeart/2018/2/layout/IconLabelDescriptionList"/>
    <dgm:cxn modelId="{40E42505-F444-4F85-825B-B6C933601207}" type="presParOf" srcId="{90C8EBFE-8B2C-45CB-B84B-B3AB41EC2793}" destId="{DE13EA18-4250-4DA9-B43A-7B1A69F5D2D5}" srcOrd="4" destOrd="0" presId="urn:microsoft.com/office/officeart/2018/2/layout/IconLabelDescriptionList"/>
    <dgm:cxn modelId="{411620AA-701A-46FE-815C-E58B4A10EEC8}" type="presParOf" srcId="{DE13EA18-4250-4DA9-B43A-7B1A69F5D2D5}" destId="{868EFBA7-E678-40AE-842D-B63CB63F9CDA}" srcOrd="0" destOrd="0" presId="urn:microsoft.com/office/officeart/2018/2/layout/IconLabelDescriptionList"/>
    <dgm:cxn modelId="{5FCA57AA-407B-4EDD-AEAA-D5A95774F381}" type="presParOf" srcId="{DE13EA18-4250-4DA9-B43A-7B1A69F5D2D5}" destId="{2AE21704-C0CD-4C59-8BB3-54CED6B4A8AB}" srcOrd="1" destOrd="0" presId="urn:microsoft.com/office/officeart/2018/2/layout/IconLabelDescriptionList"/>
    <dgm:cxn modelId="{65291706-00FE-4B1C-B16C-0DFD073CFCD3}" type="presParOf" srcId="{DE13EA18-4250-4DA9-B43A-7B1A69F5D2D5}" destId="{8F2DA31D-A42A-43D7-B148-993F0BE56D42}" srcOrd="2" destOrd="0" presId="urn:microsoft.com/office/officeart/2018/2/layout/IconLabelDescriptionList"/>
    <dgm:cxn modelId="{1B96E276-35E0-4285-BFCA-0947A0ECD470}" type="presParOf" srcId="{DE13EA18-4250-4DA9-B43A-7B1A69F5D2D5}" destId="{9E01F560-12F0-4C09-AC1C-A2B663311C14}" srcOrd="3" destOrd="0" presId="urn:microsoft.com/office/officeart/2018/2/layout/IconLabelDescriptionList"/>
    <dgm:cxn modelId="{C7DF6B4E-9685-4B99-93B5-B2454D14F9AF}" type="presParOf" srcId="{DE13EA18-4250-4DA9-B43A-7B1A69F5D2D5}" destId="{6332E3CD-CBB4-4335-A398-D8694EBC0706}" srcOrd="4" destOrd="0" presId="urn:microsoft.com/office/officeart/2018/2/layout/IconLabelDescriptionList"/>
    <dgm:cxn modelId="{A7B645A5-1859-4AF6-AF6D-0AAEEAFC1FB5}" type="presParOf" srcId="{90C8EBFE-8B2C-45CB-B84B-B3AB41EC2793}" destId="{D94665A5-6663-4EC0-A5AC-45359DEA9C7F}" srcOrd="5" destOrd="0" presId="urn:microsoft.com/office/officeart/2018/2/layout/IconLabelDescriptionList"/>
    <dgm:cxn modelId="{2C2C3780-84E4-4587-9711-7D0FFFDFF177}" type="presParOf" srcId="{90C8EBFE-8B2C-45CB-B84B-B3AB41EC2793}" destId="{0EBEDB8B-53DB-4D4B-85C8-56B0F6C0A4CC}" srcOrd="6" destOrd="0" presId="urn:microsoft.com/office/officeart/2018/2/layout/IconLabelDescriptionList"/>
    <dgm:cxn modelId="{C605EE0A-2653-4E42-9273-4D6FA4478A8C}" type="presParOf" srcId="{0EBEDB8B-53DB-4D4B-85C8-56B0F6C0A4CC}" destId="{EA77840B-1913-4859-9F75-9BE658D3578B}" srcOrd="0" destOrd="0" presId="urn:microsoft.com/office/officeart/2018/2/layout/IconLabelDescriptionList"/>
    <dgm:cxn modelId="{6396D390-4361-4A52-B783-D73D3DCFC961}" type="presParOf" srcId="{0EBEDB8B-53DB-4D4B-85C8-56B0F6C0A4CC}" destId="{57860AB1-39DE-460D-BCB5-3E36CFD41AA1}" srcOrd="1" destOrd="0" presId="urn:microsoft.com/office/officeart/2018/2/layout/IconLabelDescriptionList"/>
    <dgm:cxn modelId="{C509FECB-7733-48F7-A7ED-ED2EA4ABB7C7}" type="presParOf" srcId="{0EBEDB8B-53DB-4D4B-85C8-56B0F6C0A4CC}" destId="{2495FB75-CBE9-49B5-98E1-4E604D2CD595}" srcOrd="2" destOrd="0" presId="urn:microsoft.com/office/officeart/2018/2/layout/IconLabelDescriptionList"/>
    <dgm:cxn modelId="{BF46ECE7-09E2-41E8-B3C5-CC650767714A}" type="presParOf" srcId="{0EBEDB8B-53DB-4D4B-85C8-56B0F6C0A4CC}" destId="{8CA9BBB1-C6D6-4B34-ACCF-14BDD0DD5AA0}" srcOrd="3" destOrd="0" presId="urn:microsoft.com/office/officeart/2018/2/layout/IconLabelDescriptionList"/>
    <dgm:cxn modelId="{5F9F2D9A-2105-4281-892E-C3CDF6C67789}" type="presParOf" srcId="{0EBEDB8B-53DB-4D4B-85C8-56B0F6C0A4CC}" destId="{D89066D1-9369-453E-99A8-D867D6824407}" srcOrd="4" destOrd="0" presId="urn:microsoft.com/office/officeart/2018/2/layout/IconLabelDescriptionList"/>
    <dgm:cxn modelId="{A8573414-2543-4368-8C8D-24FA00960CA2}" type="presParOf" srcId="{90C8EBFE-8B2C-45CB-B84B-B3AB41EC2793}" destId="{49018783-A797-48BF-A189-5EF884BD945A}" srcOrd="7" destOrd="0" presId="urn:microsoft.com/office/officeart/2018/2/layout/IconLabelDescriptionList"/>
    <dgm:cxn modelId="{F184486E-A1BB-4621-8F53-855C82ACD917}" type="presParOf" srcId="{90C8EBFE-8B2C-45CB-B84B-B3AB41EC2793}" destId="{8452A257-E086-46DF-8809-AEC8B97F756F}" srcOrd="8" destOrd="0" presId="urn:microsoft.com/office/officeart/2018/2/layout/IconLabelDescriptionList"/>
    <dgm:cxn modelId="{B1E24020-AF1E-4968-8C9C-4EF0EADAEE2A}" type="presParOf" srcId="{8452A257-E086-46DF-8809-AEC8B97F756F}" destId="{A0C93BCA-7F17-4650-9920-6A3725F32711}" srcOrd="0" destOrd="0" presId="urn:microsoft.com/office/officeart/2018/2/layout/IconLabelDescriptionList"/>
    <dgm:cxn modelId="{EEB3C08D-C00D-4BB9-982D-4C8D426894EC}" type="presParOf" srcId="{8452A257-E086-46DF-8809-AEC8B97F756F}" destId="{A1DE2881-77D2-433C-9358-F6E111CDBB3B}" srcOrd="1" destOrd="0" presId="urn:microsoft.com/office/officeart/2018/2/layout/IconLabelDescriptionList"/>
    <dgm:cxn modelId="{3CADE68F-BB4A-4AC3-95FE-E1C22EAE543D}" type="presParOf" srcId="{8452A257-E086-46DF-8809-AEC8B97F756F}" destId="{3D154832-B010-4A97-9AFF-69F2E8C575DE}" srcOrd="2" destOrd="0" presId="urn:microsoft.com/office/officeart/2018/2/layout/IconLabelDescriptionList"/>
    <dgm:cxn modelId="{CE8CA9B1-F20B-4EA5-BC07-02BE4DFDFEB4}" type="presParOf" srcId="{8452A257-E086-46DF-8809-AEC8B97F756F}" destId="{2E9ACDAC-F774-4251-B638-0C92007C2702}" srcOrd="3" destOrd="0" presId="urn:microsoft.com/office/officeart/2018/2/layout/IconLabelDescriptionList"/>
    <dgm:cxn modelId="{8C426889-0CF3-476E-B4C1-0DDCBC0D2BC6}" type="presParOf" srcId="{8452A257-E086-46DF-8809-AEC8B97F756F}" destId="{7C0A2AF2-E5BD-454B-814E-5F12C8ECEAB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15FA8F-CA90-4FC4-828D-C75BEC48FE46}">
      <dsp:nvSpPr>
        <dsp:cNvPr id="0" name=""/>
        <dsp:cNvSpPr/>
      </dsp:nvSpPr>
      <dsp:spPr>
        <a:xfrm>
          <a:off x="4445" y="606069"/>
          <a:ext cx="633445" cy="633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32C8D-6828-4418-8DE2-8C1A76742853}">
      <dsp:nvSpPr>
        <dsp:cNvPr id="0" name=""/>
        <dsp:cNvSpPr/>
      </dsp:nvSpPr>
      <dsp:spPr>
        <a:xfrm>
          <a:off x="4445" y="1340664"/>
          <a:ext cx="1809843" cy="271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i="0" kern="1200"/>
            <a:t>Objective:</a:t>
          </a:r>
          <a:endParaRPr lang="en-US" sz="1700" kern="1200"/>
        </a:p>
      </dsp:txBody>
      <dsp:txXfrm>
        <a:off x="4445" y="1340664"/>
        <a:ext cx="1809843" cy="271476"/>
      </dsp:txXfrm>
    </dsp:sp>
    <dsp:sp modelId="{375B742D-EC62-44CF-A527-0761081CEA5A}">
      <dsp:nvSpPr>
        <dsp:cNvPr id="0" name=""/>
        <dsp:cNvSpPr/>
      </dsp:nvSpPr>
      <dsp:spPr>
        <a:xfrm>
          <a:off x="4445" y="1659186"/>
          <a:ext cx="1809843" cy="1299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Predict taxi fare amounts based on trip attributes and geospatial data.</a:t>
          </a:r>
          <a:endParaRPr lang="en-US" sz="1300" kern="1200"/>
        </a:p>
      </dsp:txBody>
      <dsp:txXfrm>
        <a:off x="4445" y="1659186"/>
        <a:ext cx="1809843" cy="1299179"/>
      </dsp:txXfrm>
    </dsp:sp>
    <dsp:sp modelId="{86B96AD6-5E31-4B86-AA6C-25C49A2B064C}">
      <dsp:nvSpPr>
        <dsp:cNvPr id="0" name=""/>
        <dsp:cNvSpPr/>
      </dsp:nvSpPr>
      <dsp:spPr>
        <a:xfrm>
          <a:off x="2131011" y="606069"/>
          <a:ext cx="633445" cy="633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3F600-1DF6-431F-A4AD-1FE884DE4C00}">
      <dsp:nvSpPr>
        <dsp:cNvPr id="0" name=""/>
        <dsp:cNvSpPr/>
      </dsp:nvSpPr>
      <dsp:spPr>
        <a:xfrm>
          <a:off x="2131011" y="1340664"/>
          <a:ext cx="1809843" cy="271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i="0" kern="1200"/>
            <a:t>Model Selection:</a:t>
          </a:r>
          <a:endParaRPr lang="en-US" sz="1700" kern="1200"/>
        </a:p>
      </dsp:txBody>
      <dsp:txXfrm>
        <a:off x="2131011" y="1340664"/>
        <a:ext cx="1809843" cy="271476"/>
      </dsp:txXfrm>
    </dsp:sp>
    <dsp:sp modelId="{D5055C0A-E3C6-4A8C-A192-E0E6EBD8C63F}">
      <dsp:nvSpPr>
        <dsp:cNvPr id="0" name=""/>
        <dsp:cNvSpPr/>
      </dsp:nvSpPr>
      <dsp:spPr>
        <a:xfrm>
          <a:off x="2131011" y="1659186"/>
          <a:ext cx="1809843" cy="1299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Linear Regression chosen for simplicity and interpretability.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Future scope for exploring advanced models.</a:t>
          </a:r>
          <a:endParaRPr lang="en-US" sz="1300" kern="1200"/>
        </a:p>
      </dsp:txBody>
      <dsp:txXfrm>
        <a:off x="2131011" y="1659186"/>
        <a:ext cx="1809843" cy="1299179"/>
      </dsp:txXfrm>
    </dsp:sp>
    <dsp:sp modelId="{868EFBA7-E678-40AE-842D-B63CB63F9CDA}">
      <dsp:nvSpPr>
        <dsp:cNvPr id="0" name=""/>
        <dsp:cNvSpPr/>
      </dsp:nvSpPr>
      <dsp:spPr>
        <a:xfrm>
          <a:off x="4257578" y="606069"/>
          <a:ext cx="633445" cy="633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DA31D-A42A-43D7-B148-993F0BE56D42}">
      <dsp:nvSpPr>
        <dsp:cNvPr id="0" name=""/>
        <dsp:cNvSpPr/>
      </dsp:nvSpPr>
      <dsp:spPr>
        <a:xfrm>
          <a:off x="4257578" y="1340664"/>
          <a:ext cx="1809843" cy="271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i="0" kern="1200"/>
            <a:t>Data Preparation:</a:t>
          </a:r>
          <a:endParaRPr lang="en-US" sz="1700" kern="1200"/>
        </a:p>
      </dsp:txBody>
      <dsp:txXfrm>
        <a:off x="4257578" y="1340664"/>
        <a:ext cx="1809843" cy="271476"/>
      </dsp:txXfrm>
    </dsp:sp>
    <dsp:sp modelId="{6332E3CD-CBB4-4335-A398-D8694EBC0706}">
      <dsp:nvSpPr>
        <dsp:cNvPr id="0" name=""/>
        <dsp:cNvSpPr/>
      </dsp:nvSpPr>
      <dsp:spPr>
        <a:xfrm>
          <a:off x="4257578" y="1659186"/>
          <a:ext cx="1809843" cy="1299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Features combined into a unified vector.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Dataset split into training (80%) and testing (20%) sets.</a:t>
          </a:r>
          <a:endParaRPr lang="en-US" sz="1300" kern="1200"/>
        </a:p>
      </dsp:txBody>
      <dsp:txXfrm>
        <a:off x="4257578" y="1659186"/>
        <a:ext cx="1809843" cy="1299179"/>
      </dsp:txXfrm>
    </dsp:sp>
    <dsp:sp modelId="{EA77840B-1913-4859-9F75-9BE658D3578B}">
      <dsp:nvSpPr>
        <dsp:cNvPr id="0" name=""/>
        <dsp:cNvSpPr/>
      </dsp:nvSpPr>
      <dsp:spPr>
        <a:xfrm>
          <a:off x="6384144" y="606069"/>
          <a:ext cx="633445" cy="633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5FB75-CBE9-49B5-98E1-4E604D2CD595}">
      <dsp:nvSpPr>
        <dsp:cNvPr id="0" name=""/>
        <dsp:cNvSpPr/>
      </dsp:nvSpPr>
      <dsp:spPr>
        <a:xfrm>
          <a:off x="6384144" y="1340664"/>
          <a:ext cx="1809843" cy="271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i="0" kern="1200"/>
            <a:t>Model Training:</a:t>
          </a:r>
          <a:endParaRPr lang="en-US" sz="1700" kern="1200"/>
        </a:p>
      </dsp:txBody>
      <dsp:txXfrm>
        <a:off x="6384144" y="1340664"/>
        <a:ext cx="1809843" cy="271476"/>
      </dsp:txXfrm>
    </dsp:sp>
    <dsp:sp modelId="{D89066D1-9369-453E-99A8-D867D6824407}">
      <dsp:nvSpPr>
        <dsp:cNvPr id="0" name=""/>
        <dsp:cNvSpPr/>
      </dsp:nvSpPr>
      <dsp:spPr>
        <a:xfrm>
          <a:off x="6384144" y="1659186"/>
          <a:ext cx="1809843" cy="1299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Linear regression trained on the training dataset.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Model prepared for fare amount predictions.</a:t>
          </a:r>
          <a:endParaRPr lang="en-US" sz="1300" kern="1200"/>
        </a:p>
      </dsp:txBody>
      <dsp:txXfrm>
        <a:off x="6384144" y="1659186"/>
        <a:ext cx="1809843" cy="1299179"/>
      </dsp:txXfrm>
    </dsp:sp>
    <dsp:sp modelId="{A0C93BCA-7F17-4650-9920-6A3725F32711}">
      <dsp:nvSpPr>
        <dsp:cNvPr id="0" name=""/>
        <dsp:cNvSpPr/>
      </dsp:nvSpPr>
      <dsp:spPr>
        <a:xfrm>
          <a:off x="8510710" y="606069"/>
          <a:ext cx="633445" cy="633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54832-B010-4A97-9AFF-69F2E8C575DE}">
      <dsp:nvSpPr>
        <dsp:cNvPr id="0" name=""/>
        <dsp:cNvSpPr/>
      </dsp:nvSpPr>
      <dsp:spPr>
        <a:xfrm>
          <a:off x="8510710" y="1340664"/>
          <a:ext cx="1809843" cy="271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i="0" kern="1200"/>
            <a:t>Model Evaluation:</a:t>
          </a:r>
          <a:endParaRPr lang="en-US" sz="1700" kern="1200"/>
        </a:p>
      </dsp:txBody>
      <dsp:txXfrm>
        <a:off x="8510710" y="1340664"/>
        <a:ext cx="1809843" cy="271476"/>
      </dsp:txXfrm>
    </dsp:sp>
    <dsp:sp modelId="{7C0A2AF2-E5BD-454B-814E-5F12C8ECEABA}">
      <dsp:nvSpPr>
        <dsp:cNvPr id="0" name=""/>
        <dsp:cNvSpPr/>
      </dsp:nvSpPr>
      <dsp:spPr>
        <a:xfrm>
          <a:off x="8510710" y="1659186"/>
          <a:ext cx="1809843" cy="1299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RMSE (Root Mean Squared Error) used to assess prediction accuracy.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Achieved RMSE: </a:t>
          </a:r>
          <a:r>
            <a:rPr lang="en-US" sz="1300" b="1" i="0" kern="1200" dirty="0"/>
            <a:t>1.3756.</a:t>
          </a:r>
          <a:endParaRPr lang="en-US" sz="1300" b="1" kern="1200" dirty="0"/>
        </a:p>
      </dsp:txBody>
      <dsp:txXfrm>
        <a:off x="8510710" y="1659186"/>
        <a:ext cx="1809843" cy="1299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02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62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2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0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14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7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7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6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9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14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6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90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 descr="Animated Yellow Taxi">
            <a:extLst>
              <a:ext uri="{FF2B5EF4-FFF2-40B4-BE49-F238E27FC236}">
                <a16:creationId xmlns:a16="http://schemas.microsoft.com/office/drawing/2014/main" id="{2E88BF69-01D1-EF30-E008-2CD045BFF3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86FCB15-7F30-4453-B0F7-4BEB5EB6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7FF6A1-5529-4745-8840-FDFB9CF23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3D5344A-2D09-4646-B218-0884CAAAE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88AA05E-54CF-40DF-89D5-6E191DC0A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46F284F-3157-49A5-8DA6-BF205C574A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751065-B160-4925-846B-A6D588840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E1489A-F3EF-42BF-84CB-6BB9203D6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38BC36-8129-4866-9D4A-F966FB592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2BC849-BEF7-4E50-9A60-48119FBD1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CB4417-C230-4602-AB86-2269C3EA1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E9A4F-55AE-45D6-B44E-05A490A6C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7BBCCD-A1AE-4BFA-80F7-46BE8098A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8B2CF2-81C9-4A74-A490-2BD6CD3B1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5DCB727-D275-4817-B971-D9BB4F5B7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A80A43-0A4B-47A9-897D-3250BB719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AC5A38-B877-4D02-9F87-FBB869B596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32F9102-545F-491E-B1B4-2263E5F83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E5AF7E-DC93-4AC8-A2E8-757DE86C9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6E45B1B-C6E0-4BEA-B1E7-336F18C6C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CED6DF-BA5E-4A18-83F7-81BAA16C7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4C6C403-CCA8-4F3C-B05E-41B2D4D9C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1E90276-C421-4004-A8A9-D20FA899B5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5363102-1D9A-462A-B5E2-8D3018B9A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1878078-BE67-48E4-A68A-38037316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F129970-7AA8-4010-BAA9-250B29411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517EE9A-5ABB-4AAE-B1C1-BC4082C54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29B555D-24AD-4FD6-8248-9ED911F7C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3D64E16-87AC-4CE5-866C-6B59AD5F0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F483F33-5BEF-4FE4-99FF-136332EFB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4747797-C3EA-43C3-B21A-68EE6961F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F36F2F3-4904-4675-9844-8913BAB9F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E33543B-C412-47F5-A29B-84867FDB8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lowchart: Document 43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31773-3713-C16E-7E0D-F2C1FF1F9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557" y="477892"/>
            <a:ext cx="4425272" cy="247322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Prediction of taxi fares and driver behavior analysis</a:t>
            </a:r>
            <a:br>
              <a:rPr lang="en-US" sz="4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9B0D38-1D38-2A0D-7EFC-0F52716CAD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4815" y="4364184"/>
            <a:ext cx="3293227" cy="1604015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+mj-lt"/>
              </a:rPr>
              <a:t>Pavan Kumar Duvvuru</a:t>
            </a:r>
          </a:p>
          <a:p>
            <a:r>
              <a:rPr lang="en-US" dirty="0">
                <a:latin typeface="+mj-lt"/>
              </a:rPr>
              <a:t>U44710734</a:t>
            </a:r>
          </a:p>
          <a:p>
            <a:r>
              <a:rPr lang="en-US" dirty="0">
                <a:latin typeface="+mj-lt"/>
              </a:rPr>
              <a:t>10/16/2023</a:t>
            </a:r>
          </a:p>
        </p:txBody>
      </p:sp>
    </p:spTree>
    <p:extLst>
      <p:ext uri="{BB962C8B-B14F-4D97-AF65-F5344CB8AC3E}">
        <p14:creationId xmlns:p14="http://schemas.microsoft.com/office/powerpoint/2010/main" val="323541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31125-697F-0FF6-F3EF-42CC7ADA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2"/>
            <a:ext cx="6404865" cy="13621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i="0" dirty="0">
                <a:effectLst/>
                <a:latin typeface="Söhne"/>
              </a:rPr>
              <a:t>Future Scope &amp; Conclusion</a:t>
            </a:r>
            <a:endParaRPr lang="en-US" dirty="0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2B87BA1B-F068-10DD-8429-C259C18E0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0"/>
            <a:ext cx="7096215" cy="409101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Söhne"/>
              </a:rPr>
              <a:t>Future Scope:</a:t>
            </a:r>
            <a:endParaRPr lang="en-US" sz="1600" b="0" i="0" dirty="0">
              <a:effectLst/>
              <a:latin typeface="Söhne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Implement Real-time Monitoring Systems.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Utilize Machine Learning for Predictive Driver Behavior Analysis.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Enhance Driver Training Programs.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Refine Customer Satisfaction Strategies.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Optimize Taxi Service Industry's Efficiency &amp; Customer Experience.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Söhne"/>
              </a:rPr>
              <a:t>Conclusion:</a:t>
            </a:r>
            <a:endParaRPr lang="en-US" sz="1600" b="0" i="0" dirty="0">
              <a:effectLst/>
              <a:latin typeface="Söhne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Comprehensive Exploration of Taxi Driver Behavior.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Highlighted Variations in Total Fare Earnings, Trip Frequency, and Average Tips.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Emphasized the Importance of Tailored Incentives and Support for Driver Satisfaction and Productivity.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K-Means Clustering Categorized Drivers into Distinct Segments.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Lays the Groundwork for Implementing Real-time Monitoring and Machine Learning.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Opportunities to Improve the Taxi Industry for Greater Efficiency and Customer Satisfaction</a:t>
            </a:r>
            <a:r>
              <a:rPr lang="en-US" sz="1100" b="0" i="0" dirty="0">
                <a:effectLst/>
                <a:latin typeface="Söhne"/>
              </a:rPr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100" b="0" i="0" dirty="0">
              <a:effectLst/>
              <a:latin typeface="Söhne"/>
            </a:endParaRPr>
          </a:p>
        </p:txBody>
      </p:sp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CEB40898-4506-8E2F-30ED-4A813F6B4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6958" y="1281997"/>
            <a:ext cx="4401655" cy="44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7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15B71-8089-B188-34B6-1B473187B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071" y="722904"/>
            <a:ext cx="9821130" cy="10759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Thank you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AB6AFC94-83C7-E610-F9BB-FC434CE68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64223" y="2884564"/>
            <a:ext cx="3257291" cy="32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4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1517B3A5-1BB5-4C60-B65A-E4D6CA02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79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B74A58D-C788-4F75-B5D1-921E78FF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27BC05A-659D-4294-B1DB-0412C6A1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A8233F-A451-46B4-BED4-27DD64582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8A4F6C4-FDB0-4115-ABAE-9A5A8CED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1C99737-F794-494E-8C0C-76B75CC9D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8F02DA6-DBA7-462E-82AD-42EEDC280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DE71D6B-949D-4D9E-9EEA-56A8D498A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4EFD95D-F204-41B7-9C56-DBF1155EC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53D25B4-D3D4-4B6C-A740-E8FD4409B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3FB8D2F-FC2D-463E-A588-218B5ED1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21BB6B9-EAEA-43A1-9449-A10294E4F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0C62509-6F9A-4A66-AE78-EF71FE7D4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F0D677E-8866-4D5C-91F9-90001EBE8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6C1C222-FB70-4063-9BF6-25E539454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48C3B78-3424-4DF2-AE25-BC08956E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89169EC-7A8F-439B-BDD2-669CDE6D9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625A96E-5FA1-467F-8929-E9F3A4D42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4167E38-35D8-4680-8EF9-67045C8AA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9E9F9CA-B0D2-4D5B-BA3E-D9F5817AF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909765-556E-4AA4-8CA8-34ABA30EB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D9E7D9C-D2A0-4C04-AC8C-CC796A575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513C351-6AD8-4CC8-85E6-1382AA235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190FC97-7BCE-42C2-9768-14559A44A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32B857D-BE14-48CD-8F4D-0E882D328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F2E92CD-7175-484E-B557-CF29951C2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B179EA7-0CFA-4FE9-BEF1-462C0ED39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66676B7-1322-4E27-9218-6D5E8B0EC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026F347-76EB-45F8-9B81-653E64A00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1E93AAC-F0A9-4B35-A413-A322DB9F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145F376-7C0E-4F7E-816B-48D485A8C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5F4E9A3-2521-4838-9AA2-A5D5020D46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D0F8335-C6C7-4994-9ECB-54F0EB8C5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ight Triangle 90">
            <a:extLst>
              <a:ext uri="{FF2B5EF4-FFF2-40B4-BE49-F238E27FC236}">
                <a16:creationId xmlns:a16="http://schemas.microsoft.com/office/drawing/2014/main" id="{17D11638-D7E0-4D85-B1A6-AF57358C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89" y="15123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28C32-D492-2C7A-8C24-7C7E1E25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23" y="968990"/>
            <a:ext cx="10611627" cy="1651379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 &amp;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8E429-0624-45E0-9FAE-A489E75DD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505" y="2339643"/>
            <a:ext cx="5970291" cy="3796409"/>
          </a:xfrm>
        </p:spPr>
        <p:txBody>
          <a:bodyPr anchor="ctr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400" b="1" dirty="0"/>
              <a:t>Project overview: </a:t>
            </a:r>
            <a:r>
              <a:rPr lang="en-US" sz="1400" dirty="0"/>
              <a:t>This presentation explores the Behavior Analysis of Taxi Drivers with    a focus on enhancing efficiency in the taxi service industry.</a:t>
            </a:r>
          </a:p>
          <a:p>
            <a:pPr algn="just">
              <a:lnSpc>
                <a:spcPct val="100000"/>
              </a:lnSpc>
            </a:pPr>
            <a:r>
              <a:rPr lang="en-US" sz="1400" b="1" dirty="0"/>
              <a:t>Background Information: </a:t>
            </a:r>
            <a:r>
              <a:rPr lang="en-US" sz="1400" dirty="0"/>
              <a:t>In an era of data-driven decision-making, understanding driver behavior is crucial for improving service quality and profitability in the transportation sector.</a:t>
            </a:r>
          </a:p>
          <a:p>
            <a:pPr>
              <a:lnSpc>
                <a:spcPct val="100000"/>
              </a:lnSpc>
            </a:pPr>
            <a:r>
              <a:rPr lang="en-US" sz="1400" b="1" dirty="0"/>
              <a:t>Objective of the Analysis: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400" b="1" dirty="0"/>
              <a:t>        </a:t>
            </a:r>
            <a:r>
              <a:rPr lang="en-US" sz="1400" dirty="0"/>
              <a:t>1</a:t>
            </a:r>
            <a:r>
              <a:rPr lang="en-US" sz="1400" b="1" dirty="0"/>
              <a:t>. </a:t>
            </a:r>
            <a:r>
              <a:rPr lang="en-US" sz="1400" dirty="0"/>
              <a:t>To gain insights into taxi driver behavior patterns, including earnings, trip frequency, and customer interactions, to inform strategies for improving service efficiency.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400" dirty="0"/>
              <a:t>        2. To identify anomalies and categorize drivers based on their performance, facilitating targeted interventions and enhancing the overall taxi service experience.</a:t>
            </a:r>
          </a:p>
        </p:txBody>
      </p:sp>
      <p:pic>
        <p:nvPicPr>
          <p:cNvPr id="7" name="Graphic 6" descr="Taxi">
            <a:extLst>
              <a:ext uri="{FF2B5EF4-FFF2-40B4-BE49-F238E27FC236}">
                <a16:creationId xmlns:a16="http://schemas.microsoft.com/office/drawing/2014/main" id="{C31135ED-8978-3F5D-CFB6-9BB81F71D3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1474" y="2884572"/>
            <a:ext cx="3251482" cy="3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9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ight Triangle 51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B8624-774C-6DDF-BC89-6DD4C49B7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5818396" cy="1362156"/>
          </a:xfrm>
        </p:spPr>
        <p:txBody>
          <a:bodyPr>
            <a:normAutofit/>
          </a:bodyPr>
          <a:lstStyle/>
          <a:p>
            <a:r>
              <a:rPr lang="en-US" dirty="0"/>
              <a:t>Description of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1757-47E9-20AC-EF7F-BF12B6C40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5818396" cy="379191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The dataset used for this project comprises New York City Taxi trip reports from 2013, publicly accessible through the Freedom of Information Law (FOIL) and made available by Chris </a:t>
            </a:r>
            <a:r>
              <a:rPr lang="en-US" b="0" i="0" err="1">
                <a:effectLst/>
                <a:latin typeface="Söhne"/>
              </a:rPr>
              <a:t>Whong</a:t>
            </a:r>
            <a:r>
              <a:rPr lang="en-US" b="0" i="0">
                <a:effectLst/>
                <a:latin typeface="Söhne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Söhne"/>
              </a:rPr>
              <a:t>Through Spark programs in Python, we aim to analyze this extensive dataset to gain valuable insights into taxi service operations and driver behavior.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22B8D6-942F-E121-E647-9243BDFF56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773963"/>
              </p:ext>
            </p:extLst>
          </p:nvPr>
        </p:nvGraphicFramePr>
        <p:xfrm>
          <a:off x="7087094" y="1240048"/>
          <a:ext cx="4401657" cy="449572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452723">
                  <a:extLst>
                    <a:ext uri="{9D8B030D-6E8A-4147-A177-3AD203B41FA5}">
                      <a16:colId xmlns:a16="http://schemas.microsoft.com/office/drawing/2014/main" val="2542379944"/>
                    </a:ext>
                  </a:extLst>
                </a:gridCol>
                <a:gridCol w="897968">
                  <a:extLst>
                    <a:ext uri="{9D8B030D-6E8A-4147-A177-3AD203B41FA5}">
                      <a16:colId xmlns:a16="http://schemas.microsoft.com/office/drawing/2014/main" val="2190272602"/>
                    </a:ext>
                  </a:extLst>
                </a:gridCol>
                <a:gridCol w="3050966">
                  <a:extLst>
                    <a:ext uri="{9D8B030D-6E8A-4147-A177-3AD203B41FA5}">
                      <a16:colId xmlns:a16="http://schemas.microsoft.com/office/drawing/2014/main" val="2968014956"/>
                    </a:ext>
                  </a:extLst>
                </a:gridCol>
              </a:tblGrid>
              <a:tr h="233873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3153" marB="5315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Attributes</a:t>
                      </a:r>
                      <a:endParaRPr lang="en-US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3153" marB="5315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1" u="none" strike="noStrike" cap="all" spc="6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700" b="1" i="0" u="none" strike="noStrike" cap="all" spc="6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3153" marB="53153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996827"/>
                  </a:ext>
                </a:extLst>
              </a:tr>
              <a:tr h="363008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medallion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an md5sum of the identifier of the taxi - vehicle bound (Taxi ID)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110411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hack license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an md5sum of the identifier for the taxi license (Driver ID)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485690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pickup datetime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time when the passenger(s) were picked up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893895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dropoff datetime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time when the passenger(s) were dropped off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535757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trip time in secs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duration of the trip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838656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trip distance trip 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distance in miles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292694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pickup longitude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longitude coordinate of the pickup location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959148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pickup latitude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latitude coordinate of the pickup location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33832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dropoff longitude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longitude coordinate of the drop-off location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6347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dropoff latitude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latitude coordinate of the drop-off location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7239138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payment type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the payment method -credit card or cash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24606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fare amount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fare amount in dollars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171465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surcharge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surcharge in dollars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393686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mta tax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tax in dollars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614640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tip amount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tip in dollars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112689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 tolls amount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bridge and tunnel tolls in dollars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574146"/>
                  </a:ext>
                </a:extLst>
              </a:tr>
              <a:tr h="221267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 total amount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total paid amount in dollars</a:t>
                      </a:r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1412453"/>
                  </a:ext>
                </a:extLst>
              </a:tr>
              <a:tr h="247252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11" marR="5111" marT="5111" marB="53153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8969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13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Right Triangle 138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5C94B2-F01B-F50F-AD0B-987E0D27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398648" cy="187841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E2E61-1F1D-E8E1-DC46-FCD60441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3005"/>
            <a:ext cx="5398648" cy="326039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i="0">
                <a:effectLst/>
                <a:latin typeface="Söhne"/>
              </a:rPr>
              <a:t>Null Values Analysis:</a:t>
            </a:r>
            <a:r>
              <a:rPr lang="en-US" sz="1400"/>
              <a:t>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/>
              <a:t>     1. </a:t>
            </a:r>
            <a:r>
              <a:rPr lang="en-US" sz="1400" b="0" i="0">
                <a:effectLst/>
                <a:latin typeface="Söhne"/>
              </a:rPr>
              <a:t>Checked for missing values in all attributes.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>
                <a:latin typeface="Söhne"/>
              </a:rPr>
              <a:t>      2. </a:t>
            </a:r>
            <a:r>
              <a:rPr lang="en-US" sz="1400" b="0" i="0">
                <a:effectLst/>
                <a:latin typeface="Söhne"/>
              </a:rPr>
              <a:t>Confirmed the absence of null values in essential attributes.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>
                <a:latin typeface="Söhne"/>
              </a:rPr>
              <a:t>      3. </a:t>
            </a:r>
            <a:r>
              <a:rPr lang="en-US" sz="1400" b="0" i="0">
                <a:effectLst/>
                <a:latin typeface="Söhne"/>
              </a:rPr>
              <a:t>Ensured data integrity for subsequent analyses.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i="0">
                <a:effectLst/>
                <a:latin typeface="Söhne"/>
              </a:rPr>
              <a:t>Distribution of Trips: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Söhne"/>
              </a:rPr>
              <a:t>Visualized trip distance distribution.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Söhne"/>
              </a:rPr>
              <a:t>Most trips were between 0.5 to 2.5 miles.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Söhne"/>
              </a:rPr>
              <a:t>Bell-shaped distribution with slight right-skew.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0" i="0">
                <a:effectLst/>
                <a:latin typeface="Söhne"/>
              </a:rPr>
              <a:t>Indicates shorter trips are more common.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400" b="0" i="0"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/>
          </a:p>
        </p:txBody>
      </p:sp>
      <p:pic>
        <p:nvPicPr>
          <p:cNvPr id="11" name="Picture 10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73467F4-57C7-1571-43D2-D47CAF93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688" y="721082"/>
            <a:ext cx="1440889" cy="2635551"/>
          </a:xfrm>
          <a:prstGeom prst="rect">
            <a:avLst/>
          </a:prstGeom>
        </p:spPr>
      </p:pic>
      <p:pic>
        <p:nvPicPr>
          <p:cNvPr id="9" name="Picture 8" descr="A graph of a trip distance&#10;&#10;Description automatically generated">
            <a:extLst>
              <a:ext uri="{FF2B5EF4-FFF2-40B4-BE49-F238E27FC236}">
                <a16:creationId xmlns:a16="http://schemas.microsoft.com/office/drawing/2014/main" id="{D5CC7CA1-85FF-B256-7400-259B790F6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263" y="3507853"/>
            <a:ext cx="4023741" cy="26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87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59" name="Freeform: Shape 21">
            <a:extLst>
              <a:ext uri="{FF2B5EF4-FFF2-40B4-BE49-F238E27FC236}">
                <a16:creationId xmlns:a16="http://schemas.microsoft.com/office/drawing/2014/main" id="{E176DC30-5F54-423B-AF50-738BEABE7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490555" y="162759"/>
            <a:ext cx="6857996" cy="6532473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75998B-83F9-4DD6-A181-01CC6390E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03DA02-DFF0-43DA-97F8-713359A5E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B5F66-3FA1-4342-A884-49FFC898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62E1DE4-95C3-4648-880D-D5F16DA5B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0DE976-09C7-468E-88D4-E653C3B9A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46834F4-CE01-4256-A71F-E9622367B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24B1666-CD3C-4141-91C0-782A8C0A7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EB9DED-5756-4349-86C4-BB40C843E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E66CDAA-2393-4E50-88AE-4B6DE356D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52ED3B2-4AF6-4D71-AFE0-E628195BE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8F8274F-6455-416D-9E21-09DCC6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A4FC2BA-35B4-4272-AE27-2EA963B9C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075E2C7-38CF-4C4C-BA60-8EBC4C59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41EEBD-A69D-4000-B18A-0FF9079FF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D674DC2-DB19-4D12-A7CC-A19B45A57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CE37544-AEB0-4C32-9AB4-FD8868FBB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A4D92EE-9609-4B42-A0C2-EE8B291A2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14BE4F6-D0F0-4D05-BADF-7BAB738853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2022A48-AB28-42C0-99AA-84E9E942A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BE1212E-2DDC-41F9-817C-2B0AF529E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AC07E3-6FB7-48B5-9418-5D58EC897A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112200-C0E8-4E4F-B475-BB0C5619B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BA45913-5C20-4A2E-9401-B69D433BA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53BFA98-23F1-401A-B615-F706954A4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9EE95EF-D097-47D9-98DF-5BA037C49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2E5EAA5-1BC5-4C85-85D9-F7BA73476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8F5AAC3-E106-4C3A-986B-23C44A9B1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EC6582A-5366-4B33-8D40-2B474D8B5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A25249E-2F40-425D-A7F1-B7E55EF53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13EC936-5CFC-4FE5-BCA8-59B3A2EF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CDE7F7A-C490-430C-876F-0349FC8B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D686B4E-119A-4F4A-9392-1F9CFE3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F3730C34-30B8-42E4-824D-F095747C4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059091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59F15B-D878-0CE4-50E4-AB190FD4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5398648" cy="187841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(EDA):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38C0D-6BE1-B070-31BE-C94AD56E4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3005"/>
            <a:ext cx="4398756" cy="326039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 i="0">
                <a:effectLst/>
                <a:latin typeface="Söhne"/>
              </a:rPr>
              <a:t>Average Fare Amount Per-Hour: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i="0">
                <a:effectLst/>
                <a:latin typeface="Söhne"/>
              </a:rPr>
              <a:t>    1. Analyzed average fare trends throughout the day.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i="0">
                <a:effectLst/>
                <a:latin typeface="Söhne"/>
              </a:rPr>
              <a:t>    2. Highlighted peaks during morning and late evening.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i="0">
                <a:effectLst/>
                <a:latin typeface="Söhne"/>
              </a:rPr>
              <a:t>    3. Suggested pricing dynamics related to demand and availability.</a:t>
            </a:r>
          </a:p>
          <a:p>
            <a:pPr>
              <a:lnSpc>
                <a:spcPct val="100000"/>
              </a:lnSpc>
            </a:pPr>
            <a:r>
              <a:rPr lang="en-US" sz="1400" b="1" i="0">
                <a:effectLst/>
                <a:latin typeface="Söhne"/>
              </a:rPr>
              <a:t>Correlation Heatmap: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b="1" i="0">
                <a:effectLst/>
                <a:latin typeface="Söhne"/>
              </a:rPr>
              <a:t>     </a:t>
            </a:r>
            <a:r>
              <a:rPr lang="en-US" sz="1400" i="0">
                <a:effectLst/>
                <a:latin typeface="Söhne"/>
              </a:rPr>
              <a:t>1. Explored correlations between variables.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>
                <a:latin typeface="Söhne"/>
              </a:rPr>
              <a:t>      </a:t>
            </a:r>
            <a:r>
              <a:rPr lang="en-US" sz="1400" i="0">
                <a:effectLst/>
                <a:latin typeface="Söhne"/>
              </a:rPr>
              <a:t>2. Strong positive correlation between trip distance, trip time, and total amount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i="0">
                <a:effectLst/>
                <a:latin typeface="Söhne"/>
              </a:rPr>
              <a:t>      3. Minimal correlations between other variables.</a:t>
            </a:r>
          </a:p>
          <a:p>
            <a:pPr>
              <a:lnSpc>
                <a:spcPct val="100000"/>
              </a:lnSpc>
            </a:pPr>
            <a:endParaRPr lang="en-US" sz="1400" b="1" i="0">
              <a:effectLst/>
              <a:latin typeface="Söhne"/>
            </a:endParaRPr>
          </a:p>
          <a:p>
            <a:pPr>
              <a:lnSpc>
                <a:spcPct val="100000"/>
              </a:lnSpc>
            </a:pPr>
            <a:endParaRPr lang="en-US" sz="1400" b="1" i="0">
              <a:effectLst/>
              <a:latin typeface="Söhne"/>
            </a:endParaRPr>
          </a:p>
          <a:p>
            <a:pPr>
              <a:lnSpc>
                <a:spcPct val="100000"/>
              </a:lnSpc>
            </a:pPr>
            <a:endParaRPr lang="en-US" sz="1400" b="1" i="0">
              <a:effectLst/>
              <a:latin typeface="Söhne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400"/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00A0FC58-102A-2301-24EF-AFE35EC0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171" y="3880909"/>
            <a:ext cx="3660488" cy="2635551"/>
          </a:xfrm>
          <a:prstGeom prst="rect">
            <a:avLst/>
          </a:prstGeom>
        </p:spPr>
      </p:pic>
      <p:pic>
        <p:nvPicPr>
          <p:cNvPr id="13" name="Picture 12" descr="A graph with a line&#10;&#10;Description automatically generated">
            <a:extLst>
              <a:ext uri="{FF2B5EF4-FFF2-40B4-BE49-F238E27FC236}">
                <a16:creationId xmlns:a16="http://schemas.microsoft.com/office/drawing/2014/main" id="{4CBE67AF-1E08-8338-A1E5-93C6CCEE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535" y="924243"/>
            <a:ext cx="3765074" cy="263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738E9B1-90A2-40BD-A0F4-87F26F4D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C606F52-E764-495B-845B-DEB11226A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8088103-DEE8-411A-A4E4-6F4C1D83E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C8959EA-C69F-42AC-8E32-ECB8B4950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D81D739-9DD7-43FC-8E19-C05127E37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6F1D018-5105-44EF-A4D1-098DEB63F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E8208F5-827D-4DAB-9D4C-7264BE62F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E8EA79B-BDEA-42CE-BE09-39A01B127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E75A2DF-EDE4-4E77-BE95-EEF4C59AB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3906DFB-0739-4431-B65A-97523AB5B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6F2606E-29A4-4636-A81E-798A552C5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6F897EA-C9A9-4EB3-BC65-F7446EAFE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739496E-0BF8-40C7-845B-9AE701327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088E4F4-3D8F-4D87-8D4F-40BF011B6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A69F1A1-5816-4416-A9F5-87978681D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117C4C1-CADA-4F09-9AF2-6B8C8D8C9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4E8180E-0D54-47BF-8E8B-5221B42A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AECD2FE-009C-4029-9B00-7884465E6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58E68E-42A6-4A51-B4D5-33DB9ABF3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8D281A2-52B2-4873-9305-FCB308AD7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4FB3078-A466-4FFD-ABEF-C9A7574E1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A1524F-1F21-4721-A86E-E85A5F1F9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0709EB5-FD9B-437B-A1F2-8F349D5DB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2EC2B2C-60AD-4659-B06F-8092836CD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27BC99E-9BB9-42A0-AAB7-A8A1EEA96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9A7D6B4-18DB-4681-986D-444AADDB1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A4624BA-1001-48B7-BC11-037D364FC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04EF434-B04C-4DCD-BC8F-D7916D263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82F9A28-9196-4D80-90EE-5C0F8C1F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8862482-841F-43A1-BC57-EFF29F169F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88421A5-3C31-41EF-8AC3-BB5F23AC3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A5FE1E5-EDBF-4999-95A7-A4D1A20E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45CE3A9-131F-A997-677B-F47FF156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5951"/>
            <a:ext cx="4424633" cy="192132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Exploratory Data Analysis (EDA):</a:t>
            </a:r>
            <a:endParaRPr lang="en-US"/>
          </a:p>
        </p:txBody>
      </p:sp>
      <p:sp>
        <p:nvSpPr>
          <p:cNvPr id="87" name="Right Triangle 86">
            <a:extLst>
              <a:ext uri="{FF2B5EF4-FFF2-40B4-BE49-F238E27FC236}">
                <a16:creationId xmlns:a16="http://schemas.microsoft.com/office/drawing/2014/main" id="{DE09DA9F-86A5-44E6-BA6F-EA76B7E65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2" y="2068009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5E092-5EA6-66B5-0C06-56F158A43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15" y="3238420"/>
            <a:ext cx="4903265" cy="32622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Söhne"/>
              </a:rPr>
              <a:t>Pie Chart of Payment Modes:</a:t>
            </a:r>
            <a:endParaRPr lang="en-US" sz="1700" b="0" i="0" dirty="0">
              <a:effectLst/>
              <a:latin typeface="Söhne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Displayed payment methods distribution.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50.7% use cash (CSH), 49.2% use card (CRD).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0.0% use another method (N/A).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  <a:latin typeface="Söhne"/>
              </a:rPr>
              <a:t>Distribution of Fare Amount:</a:t>
            </a:r>
            <a:endParaRPr lang="en-US" sz="1700" b="0" i="0" dirty="0">
              <a:effectLst/>
              <a:latin typeface="Söhne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Presented the distribution of fare amounts.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Söhne"/>
              </a:rPr>
              <a:t>Highlighted the range of fare values.</a:t>
            </a:r>
          </a:p>
          <a:p>
            <a:pPr>
              <a:lnSpc>
                <a:spcPct val="100000"/>
              </a:lnSpc>
            </a:pPr>
            <a:endParaRPr lang="en-US" sz="1700" dirty="0"/>
          </a:p>
        </p:txBody>
      </p:sp>
      <p:pic>
        <p:nvPicPr>
          <p:cNvPr id="5" name="Picture 4" descr="A blue and orange circle with numbers&#10;&#10;Description automatically generated">
            <a:extLst>
              <a:ext uri="{FF2B5EF4-FFF2-40B4-BE49-F238E27FC236}">
                <a16:creationId xmlns:a16="http://schemas.microsoft.com/office/drawing/2014/main" id="{18FE2367-C46C-950C-39E2-280139467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26" r="1" b="17298"/>
          <a:stretch/>
        </p:blipFill>
        <p:spPr>
          <a:xfrm>
            <a:off x="6092892" y="170172"/>
            <a:ext cx="5900366" cy="3255395"/>
          </a:xfrm>
          <a:prstGeom prst="rect">
            <a:avLst/>
          </a:prstGeom>
        </p:spPr>
      </p:pic>
      <p:pic>
        <p:nvPicPr>
          <p:cNvPr id="7" name="Picture 6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B39DEB37-0DD0-969B-16CF-CBF8370D8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" r="11697"/>
          <a:stretch/>
        </p:blipFill>
        <p:spPr>
          <a:xfrm>
            <a:off x="5607407" y="3338142"/>
            <a:ext cx="5900368" cy="32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67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7E50-24C4-DEC0-708C-D4E2C6F1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model- LR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E2B16B-A687-ABDF-4C95-24E1EF4C7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3780973"/>
              </p:ext>
            </p:extLst>
          </p:nvPr>
        </p:nvGraphicFramePr>
        <p:xfrm>
          <a:off x="691079" y="2340131"/>
          <a:ext cx="10325000" cy="3564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20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ight Triangle 44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442E7-9ED6-6D18-AAC7-98F21B22D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5818396" cy="1362156"/>
          </a:xfrm>
        </p:spPr>
        <p:txBody>
          <a:bodyPr>
            <a:normAutofit/>
          </a:bodyPr>
          <a:lstStyle/>
          <a:p>
            <a:r>
              <a:rPr lang="en-US" b="0" i="1" dirty="0">
                <a:effectLst/>
                <a:latin typeface="Söhne"/>
              </a:rPr>
              <a:t>Driver Behavior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89D0C-9F55-53D3-971D-3F62E9F15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7388259" cy="26882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Söhne"/>
              </a:rPr>
              <a:t>Anomalies in Total Fare Earned:</a:t>
            </a:r>
            <a:endParaRPr lang="en-US" sz="1500" b="0" i="0" dirty="0">
              <a:effectLst/>
              <a:latin typeface="Söhne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Highlighted drivers with unusually high total fare earnings.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Investigated anomalies in terms of number of trips and average tip received.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These anomalies may indicate discrepancies or outliers in driver behavior.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Söhne"/>
              </a:rPr>
              <a:t>Anomalies in Number of Trips:</a:t>
            </a:r>
            <a:endParaRPr lang="en-US" sz="1500" b="0" i="0" dirty="0">
              <a:effectLst/>
              <a:latin typeface="Söhne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Identified drivers with significantly high numbers of trips.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Explored anomalies in total fare earnings and average tip received for these drivers.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Detected outliers in driver activity.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  <p:pic>
        <p:nvPicPr>
          <p:cNvPr id="7" name="Graphic 6" descr="Pilot">
            <a:extLst>
              <a:ext uri="{FF2B5EF4-FFF2-40B4-BE49-F238E27FC236}">
                <a16:creationId xmlns:a16="http://schemas.microsoft.com/office/drawing/2014/main" id="{71584C3F-7A6C-F337-29DC-91453015E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4470" y="1228175"/>
            <a:ext cx="4401655" cy="44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ight Triangle 84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B52CF-8B0E-62DD-4D42-2211A0AC0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2"/>
            <a:ext cx="5818396" cy="1362156"/>
          </a:xfrm>
        </p:spPr>
        <p:txBody>
          <a:bodyPr>
            <a:normAutofit/>
          </a:bodyPr>
          <a:lstStyle/>
          <a:p>
            <a:r>
              <a:rPr lang="en-US" b="0" i="1" dirty="0">
                <a:effectLst/>
                <a:latin typeface="Söhne"/>
              </a:rPr>
              <a:t>Driver Behavior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F8580-C3AA-BD98-0EA3-66691A113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8" y="2340131"/>
            <a:ext cx="7176071" cy="379191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Söhne"/>
              </a:rPr>
              <a:t>Anomalies in Average Tip Received:</a:t>
            </a:r>
            <a:endParaRPr lang="en-US" sz="1500" b="0" i="0" dirty="0">
              <a:effectLst/>
              <a:latin typeface="Söhne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Examined drivers with exceptionally low or high average tip amounts.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Investigated their total fare earnings and number of trips.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Outliers in tip amounts may reflect diverse driver behavior.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latin typeface="Söhne"/>
              </a:rPr>
              <a:t>Driver Behavior Insights:</a:t>
            </a:r>
            <a:endParaRPr lang="en-US" sz="1500" b="0" i="0" dirty="0">
              <a:effectLst/>
              <a:latin typeface="Söhne"/>
            </a:endParaRP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High-earning drivers might be outliers due to various factors such as long trips or high-demand areas.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Drivers with a low number of trips may exhibit different behavior patterns.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latin typeface="Söhne"/>
              </a:rPr>
              <a:t>Analysis provides a glimpse into driver behavior diversity within the dataset.</a:t>
            </a:r>
          </a:p>
          <a:p>
            <a:pPr>
              <a:lnSpc>
                <a:spcPct val="100000"/>
              </a:lnSpc>
            </a:pPr>
            <a:endParaRPr lang="en-US" sz="1500" dirty="0"/>
          </a:p>
        </p:txBody>
      </p:sp>
      <p:pic>
        <p:nvPicPr>
          <p:cNvPr id="6" name="Graphic 5" descr="Pilot">
            <a:extLst>
              <a:ext uri="{FF2B5EF4-FFF2-40B4-BE49-F238E27FC236}">
                <a16:creationId xmlns:a16="http://schemas.microsoft.com/office/drawing/2014/main" id="{2FEBFB8E-274C-CB8D-1467-0E2844019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5640" y="1330821"/>
            <a:ext cx="4401655" cy="440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09977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3F3423"/>
      </a:dk2>
      <a:lt2>
        <a:srgbClr val="E8E2E6"/>
      </a:lt2>
      <a:accent1>
        <a:srgbClr val="21B94B"/>
      </a:accent1>
      <a:accent2>
        <a:srgbClr val="2BB814"/>
      </a:accent2>
      <a:accent3>
        <a:srgbClr val="70B11F"/>
      </a:accent3>
      <a:accent4>
        <a:srgbClr val="A2A712"/>
      </a:accent4>
      <a:accent5>
        <a:srgbClr val="D69226"/>
      </a:accent5>
      <a:accent6>
        <a:srgbClr val="D53C17"/>
      </a:accent6>
      <a:hlink>
        <a:srgbClr val="968032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947</Words>
  <Application>Microsoft Macintosh PowerPoint</Application>
  <PresentationFormat>Widescreen</PresentationFormat>
  <Paragraphs>144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Grandview</vt:lpstr>
      <vt:lpstr>Söhne</vt:lpstr>
      <vt:lpstr>Times New Roman</vt:lpstr>
      <vt:lpstr>Wingdings</vt:lpstr>
      <vt:lpstr>CosineVTI</vt:lpstr>
      <vt:lpstr>Prediction of taxi fares and driver behavior analysis </vt:lpstr>
      <vt:lpstr>Introduction &amp; Objective</vt:lpstr>
      <vt:lpstr>Description of data:</vt:lpstr>
      <vt:lpstr>Exploratory Data Analysis (EDA):</vt:lpstr>
      <vt:lpstr>Exploratory Data Analysis (EDA):</vt:lpstr>
      <vt:lpstr>Exploratory Data Analysis (EDA):</vt:lpstr>
      <vt:lpstr>Machine learning model- LR</vt:lpstr>
      <vt:lpstr>Driver Behavior Analysis</vt:lpstr>
      <vt:lpstr>Driver Behavior Analysis</vt:lpstr>
      <vt:lpstr>Future Scope &amp; 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of taxi fares and driver behavior analysis </dc:title>
  <dc:creator>Vishnuvardhan</dc:creator>
  <cp:lastModifiedBy>Vishnuvardhan</cp:lastModifiedBy>
  <cp:revision>1</cp:revision>
  <dcterms:created xsi:type="dcterms:W3CDTF">2023-10-17T00:13:46Z</dcterms:created>
  <dcterms:modified xsi:type="dcterms:W3CDTF">2023-10-17T02:07:03Z</dcterms:modified>
</cp:coreProperties>
</file>